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490" r:id="rId5"/>
    <p:sldId id="483" r:id="rId6"/>
    <p:sldId id="491" r:id="rId7"/>
    <p:sldId id="487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484" r:id="rId26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56EE686-90B2-488D-9F8E-713D6BC19803}">
          <p14:sldIdLst>
            <p14:sldId id="490"/>
            <p14:sldId id="483"/>
            <p14:sldId id="491"/>
            <p14:sldId id="487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484"/>
          </p14:sldIdLst>
        </p14:section>
        <p14:section name="Naamloze sectie" id="{C1072A7D-29CD-4FE4-8D72-1A7F5383EB7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14"/>
    <a:srgbClr val="F8BC19"/>
    <a:srgbClr val="131313"/>
    <a:srgbClr val="0E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C63E2-1492-43D9-A5DD-D2B0544B104E}" v="1" dt="2024-04-23T13:44:47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8" autoAdjust="0"/>
    <p:restoredTop sz="87223" autoAdjust="0"/>
  </p:normalViewPr>
  <p:slideViewPr>
    <p:cSldViewPr snapToGrid="0">
      <p:cViewPr varScale="1">
        <p:scale>
          <a:sx n="73" d="100"/>
          <a:sy n="73" d="100"/>
        </p:scale>
        <p:origin x="97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2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FD0AA-8323-47E5-B7AF-D1F1ADCEE952}" type="datetimeFigureOut">
              <a:rPr lang="nl-NL" smtClean="0"/>
              <a:t>1-9-2024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8604A-0EE5-4803-8876-27D88BF2C56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729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8604A-0EE5-4803-8876-27D88BF2C56E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08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4">
            <a:extLst>
              <a:ext uri="{FF2B5EF4-FFF2-40B4-BE49-F238E27FC236}">
                <a16:creationId xmlns:a16="http://schemas.microsoft.com/office/drawing/2014/main" id="{E3425451-CB95-443F-A455-4DD40B3E2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2166" y="642512"/>
            <a:ext cx="184728" cy="535531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NL" dirty="0"/>
              <a:t>d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2FBE8B5-F19B-492E-884E-D2C21E6D2E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2292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8D40E213-DFD0-44B7-92C6-A8781041E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52165" y="1400706"/>
            <a:ext cx="184731" cy="535531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C95FD6F7-3569-42E8-A7B2-DB673E5443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5" y="2158896"/>
            <a:ext cx="184731" cy="535531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8" name="Tijdelijke aanduiding voor tekst 14">
            <a:extLst>
              <a:ext uri="{FF2B5EF4-FFF2-40B4-BE49-F238E27FC236}">
                <a16:creationId xmlns:a16="http://schemas.microsoft.com/office/drawing/2014/main" id="{8217C57D-31FC-4F8B-86AD-933312A578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2163" y="5038808"/>
            <a:ext cx="184731" cy="42473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7B826D6A-F963-43B4-8A15-006603D9B1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52162" y="5530852"/>
            <a:ext cx="184731" cy="42473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751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CB130-6E5A-401A-A8A0-8F619B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1" y="365131"/>
            <a:ext cx="10549891" cy="469265"/>
          </a:xfrm>
          <a:prstGeom prst="rect">
            <a:avLst/>
          </a:prstGeom>
          <a:solidFill>
            <a:srgbClr val="F8BC19"/>
          </a:solidFill>
        </p:spPr>
        <p:txBody>
          <a:bodyPr>
            <a:normAutofit/>
          </a:bodyPr>
          <a:lstStyle>
            <a:lvl1pPr>
              <a:defRPr sz="2800" b="1" cap="all" baseline="0">
                <a:latin typeface="HelveticaNeueLT Std Cn" panose="020B0506030502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22854B-4093-48DF-B0FB-24EE71D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673" y="354971"/>
            <a:ext cx="742951" cy="4794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fld id="{FF30B4B6-33C5-41FD-BF17-B117D7E839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18A78A3F-A7F7-4513-962A-C34539991A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25831"/>
            <a:ext cx="11383644" cy="535531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4648EB43-4F55-455A-97DF-6C1DF9792D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8624" y="6049862"/>
            <a:ext cx="662939" cy="341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anchor="ctr">
            <a:spAutoFit/>
          </a:bodyPr>
          <a:lstStyle>
            <a:lvl1pPr marL="0" indent="0" algn="l">
              <a:buNone/>
              <a:defRPr sz="1800" b="0" i="1" cap="none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Bron:</a:t>
            </a:r>
            <a:endParaRPr lang="nl-NL" dirty="0"/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52904693-41F4-43B6-A761-56FEDB4BD8D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977" y="1600200"/>
            <a:ext cx="5737223" cy="4149969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02AE0EB2-3C58-4918-BBC1-5DC2970BA7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3341" y="1612797"/>
            <a:ext cx="5305281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1" name="Tijdelijke aanduiding voor tekst 14">
            <a:extLst>
              <a:ext uri="{FF2B5EF4-FFF2-40B4-BE49-F238E27FC236}">
                <a16:creationId xmlns:a16="http://schemas.microsoft.com/office/drawing/2014/main" id="{173B95D4-9791-4EEA-BCF7-C113F70C6D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3341" y="2118978"/>
            <a:ext cx="5305278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2" name="Tijdelijke aanduiding voor tekst 3">
            <a:extLst>
              <a:ext uri="{FF2B5EF4-FFF2-40B4-BE49-F238E27FC236}">
                <a16:creationId xmlns:a16="http://schemas.microsoft.com/office/drawing/2014/main" id="{3903103F-5E4C-4FF1-872E-9F548E0CD1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3341" y="2703392"/>
            <a:ext cx="5305599" cy="3046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HelveticaNeueLT Std Cn" panose="020B0506030502030204" pitchFamily="34" charset="0"/>
              </a:defRPr>
            </a:lvl1pPr>
            <a:lvl2pPr>
              <a:defRPr>
                <a:latin typeface="HelveticaNeueLT Std Cn" panose="020B0506030502030204" pitchFamily="34" charset="0"/>
              </a:defRPr>
            </a:lvl2pPr>
            <a:lvl3pPr>
              <a:defRPr>
                <a:latin typeface="HelveticaNeueLT Std Cn" panose="020B0506030502030204" pitchFamily="34" charset="0"/>
              </a:defRPr>
            </a:lvl3pPr>
            <a:lvl4pPr>
              <a:defRPr>
                <a:latin typeface="HelveticaNeueLT Std Cn" panose="020B0506030502030204" pitchFamily="34" charset="0"/>
              </a:defRPr>
            </a:lvl4pPr>
            <a:lvl5pPr>
              <a:defRPr>
                <a:latin typeface="HelveticaNeueLT Std Cn" panose="020B0506030502030204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9" name="Tijdelijke aanduiding voor tekst 14">
            <a:extLst>
              <a:ext uri="{FF2B5EF4-FFF2-40B4-BE49-F238E27FC236}">
                <a16:creationId xmlns:a16="http://schemas.microsoft.com/office/drawing/2014/main" id="{0D99DD8F-EC32-40E2-862C-5D7068C04F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3546" y="1612797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821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2E3497D-37BA-45A4-8302-628D0E6ADB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976" y="1549401"/>
            <a:ext cx="11383645" cy="4169055"/>
          </a:xfrm>
          <a:prstGeom prst="rect">
            <a:avLst/>
          </a:prstGeom>
          <a:solidFill>
            <a:srgbClr val="F8BC19"/>
          </a:solidFill>
        </p:spPr>
        <p:txBody>
          <a:bodyPr/>
          <a:lstStyle>
            <a:lvl1pPr>
              <a:defRPr>
                <a:latin typeface="HelveticaNeueLT Std Cn" panose="020B0506030502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DCB130-6E5A-401A-A8A0-8F619B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1" y="365131"/>
            <a:ext cx="10549891" cy="469265"/>
          </a:xfrm>
          <a:prstGeom prst="rect">
            <a:avLst/>
          </a:prstGeom>
          <a:solidFill>
            <a:srgbClr val="F8BC19"/>
          </a:solidFill>
        </p:spPr>
        <p:txBody>
          <a:bodyPr>
            <a:normAutofit/>
          </a:bodyPr>
          <a:lstStyle>
            <a:lvl1pPr>
              <a:defRPr sz="2800" b="1" cap="all" baseline="0">
                <a:latin typeface="HelveticaNeueLT Std Cn" panose="020B0506030502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22854B-4093-48DF-B0FB-24EE71D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673" y="354971"/>
            <a:ext cx="742951" cy="4794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fld id="{FF30B4B6-33C5-41FD-BF17-B117D7E839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2162E79D-C633-4006-AD85-E8553D6393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25831"/>
            <a:ext cx="11383644" cy="535531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6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media 5">
            <a:extLst>
              <a:ext uri="{FF2B5EF4-FFF2-40B4-BE49-F238E27FC236}">
                <a16:creationId xmlns:a16="http://schemas.microsoft.com/office/drawing/2014/main" id="{F9E39720-044E-4A73-A07C-547529D7988C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434977" y="1646238"/>
            <a:ext cx="11383963" cy="4072218"/>
          </a:xfrm>
          <a:prstGeom prst="rect">
            <a:avLst/>
          </a:prstGeom>
          <a:solidFill>
            <a:srgbClr val="F8BC19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DCB130-6E5A-401A-A8A0-8F619B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1" y="365131"/>
            <a:ext cx="10549891" cy="469265"/>
          </a:xfrm>
          <a:prstGeom prst="rect">
            <a:avLst/>
          </a:prstGeom>
          <a:solidFill>
            <a:srgbClr val="F8BC19"/>
          </a:solidFill>
        </p:spPr>
        <p:txBody>
          <a:bodyPr>
            <a:normAutofit/>
          </a:bodyPr>
          <a:lstStyle>
            <a:lvl1pPr>
              <a:defRPr sz="2800" b="1" cap="all" baseline="0">
                <a:latin typeface="HelveticaNeueLT Std Cn" panose="020B0506030502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22854B-4093-48DF-B0FB-24EE71D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673" y="354971"/>
            <a:ext cx="742951" cy="4794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fld id="{FF30B4B6-33C5-41FD-BF17-B117D7E839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2162E79D-C633-4006-AD85-E8553D6393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25831"/>
            <a:ext cx="11383644" cy="535531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D5FFA29-0DF5-45EF-9514-E4C331A6E6AC}"/>
              </a:ext>
            </a:extLst>
          </p:cNvPr>
          <p:cNvSpPr/>
          <p:nvPr userDrawn="1"/>
        </p:nvSpPr>
        <p:spPr>
          <a:xfrm>
            <a:off x="10089926" y="6734908"/>
            <a:ext cx="1893716" cy="596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340077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trengthmatters.tv/wp-content/uploads/2015/03/Questions.jpg">
            <a:extLst>
              <a:ext uri="{FF2B5EF4-FFF2-40B4-BE49-F238E27FC236}">
                <a16:creationId xmlns:a16="http://schemas.microsoft.com/office/drawing/2014/main" id="{A0FEADB3-CB6C-45FD-B1E1-071FFAEE714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155" b="-155"/>
          <a:stretch/>
        </p:blipFill>
        <p:spPr bwMode="auto">
          <a:xfrm>
            <a:off x="1" y="-1151689"/>
            <a:ext cx="12192000" cy="68701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5B641C30-DE92-41A0-BFB5-B7CC78DC3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t="71745" r="-555" b="-41514"/>
          <a:stretch>
            <a:fillRect/>
          </a:stretch>
        </p:blipFill>
        <p:spPr bwMode="auto">
          <a:xfrm>
            <a:off x="7187973" y="453939"/>
            <a:ext cx="1290816" cy="303042"/>
          </a:xfrm>
          <a:custGeom>
            <a:avLst/>
            <a:gdLst>
              <a:gd name="connsiteX0" fmla="*/ 1283655 w 1290816"/>
              <a:gd name="connsiteY0" fmla="*/ 0 h 303042"/>
              <a:gd name="connsiteX1" fmla="*/ 1290816 w 1290816"/>
              <a:gd name="connsiteY1" fmla="*/ 0 h 303042"/>
              <a:gd name="connsiteX2" fmla="*/ 1290816 w 1290816"/>
              <a:gd name="connsiteY2" fmla="*/ 303042 h 303042"/>
              <a:gd name="connsiteX3" fmla="*/ 0 w 1290816"/>
              <a:gd name="connsiteY3" fmla="*/ 303042 h 303042"/>
              <a:gd name="connsiteX4" fmla="*/ 0 w 1290816"/>
              <a:gd name="connsiteY4" fmla="*/ 122725 h 303042"/>
              <a:gd name="connsiteX5" fmla="*/ 1283655 w 1290816"/>
              <a:gd name="connsiteY5" fmla="*/ 122725 h 303042"/>
              <a:gd name="connsiteX6" fmla="*/ 1283655 w 1290816"/>
              <a:gd name="connsiteY6" fmla="*/ 0 h 30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816" h="303042">
                <a:moveTo>
                  <a:pt x="1283655" y="0"/>
                </a:moveTo>
                <a:lnTo>
                  <a:pt x="1290816" y="0"/>
                </a:lnTo>
                <a:lnTo>
                  <a:pt x="1290816" y="303042"/>
                </a:lnTo>
                <a:lnTo>
                  <a:pt x="0" y="303042"/>
                </a:lnTo>
                <a:lnTo>
                  <a:pt x="0" y="122725"/>
                </a:lnTo>
                <a:lnTo>
                  <a:pt x="1283655" y="122725"/>
                </a:lnTo>
                <a:lnTo>
                  <a:pt x="1283655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8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PAGINA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2FBE8B5-F19B-492E-884E-D2C21E6D2E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52452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2233FB54-3C87-4AAC-A305-8C8D16622F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70227" y="5440971"/>
            <a:ext cx="11383644" cy="535531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FD9B9565-7F7B-4D82-8C25-DBBB840671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77862" y="6073725"/>
            <a:ext cx="184731" cy="4247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556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2FBE8B5-F19B-492E-884E-D2C21E6D2E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577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FD9B9565-7F7B-4D82-8C25-DBBB840671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47545" y="6102006"/>
            <a:ext cx="184731" cy="4247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416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jdelijke aanduiding voor tekst 14">
            <a:extLst>
              <a:ext uri="{FF2B5EF4-FFF2-40B4-BE49-F238E27FC236}">
                <a16:creationId xmlns:a16="http://schemas.microsoft.com/office/drawing/2014/main" id="{854EE040-42F4-4AEE-B295-86D3C48AE2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340" y="1659500"/>
            <a:ext cx="331474" cy="480131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2800" b="1" cap="all" baseline="0">
                <a:solidFill>
                  <a:srgbClr val="0E0E0E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1</a:t>
            </a:r>
            <a:endParaRPr lang="nl-NL" dirty="0"/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6D5D3FC6-6578-4D22-A60F-29BF317344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7254" y="1680677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DCB130-6E5A-401A-A8A0-8F619B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365131"/>
            <a:ext cx="10524391" cy="469265"/>
          </a:xfrm>
          <a:prstGeom prst="rect">
            <a:avLst/>
          </a:prstGeom>
          <a:solidFill>
            <a:srgbClr val="F8BC19"/>
          </a:solidFill>
        </p:spPr>
        <p:txBody>
          <a:bodyPr>
            <a:normAutofit/>
          </a:bodyPr>
          <a:lstStyle>
            <a:lvl1pPr>
              <a:defRPr sz="2800" b="1" cap="all" baseline="0">
                <a:latin typeface="HelveticaNeueLT Std Cn" panose="020B0506030502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5" name="Tijdelijke aanduiding voor tekst 14">
            <a:extLst>
              <a:ext uri="{FF2B5EF4-FFF2-40B4-BE49-F238E27FC236}">
                <a16:creationId xmlns:a16="http://schemas.microsoft.com/office/drawing/2014/main" id="{33F5226B-EC95-4C58-AF42-6B6C3A4312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25831"/>
            <a:ext cx="11383644" cy="535531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7" name="Tijdelijke aanduiding voor tekst 14">
            <a:extLst>
              <a:ext uri="{FF2B5EF4-FFF2-40B4-BE49-F238E27FC236}">
                <a16:creationId xmlns:a16="http://schemas.microsoft.com/office/drawing/2014/main" id="{DD13141B-6163-4E45-BA63-54E440C3E7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254" y="2310865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8" name="Tijdelijke aanduiding voor tekst 14">
            <a:extLst>
              <a:ext uri="{FF2B5EF4-FFF2-40B4-BE49-F238E27FC236}">
                <a16:creationId xmlns:a16="http://schemas.microsoft.com/office/drawing/2014/main" id="{A58DFFB5-F477-453E-833D-9401A9BCA7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7254" y="2921500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9" name="Tijdelijke aanduiding voor tekst 14">
            <a:extLst>
              <a:ext uri="{FF2B5EF4-FFF2-40B4-BE49-F238E27FC236}">
                <a16:creationId xmlns:a16="http://schemas.microsoft.com/office/drawing/2014/main" id="{26C03D93-D7DC-4B01-91A8-F17202F59F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7254" y="3532135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0" name="Tijdelijke aanduiding voor tekst 14">
            <a:extLst>
              <a:ext uri="{FF2B5EF4-FFF2-40B4-BE49-F238E27FC236}">
                <a16:creationId xmlns:a16="http://schemas.microsoft.com/office/drawing/2014/main" id="{7AF85686-544D-47D6-9419-9CC71B4A3D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7254" y="4186069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D3EE21BB-1617-45A3-B63C-19A745DDA9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7254" y="4830075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0" name="Tijdelijke aanduiding voor dianummer 4">
            <a:extLst>
              <a:ext uri="{FF2B5EF4-FFF2-40B4-BE49-F238E27FC236}">
                <a16:creationId xmlns:a16="http://schemas.microsoft.com/office/drawing/2014/main" id="{F27C3258-9D31-4115-B530-872BD495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673" y="354971"/>
            <a:ext cx="742951" cy="4794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fld id="{FF30B4B6-33C5-41FD-BF17-B117D7E839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6" name="Tijdelijke aanduiding voor tekst 14">
            <a:extLst>
              <a:ext uri="{FF2B5EF4-FFF2-40B4-BE49-F238E27FC236}">
                <a16:creationId xmlns:a16="http://schemas.microsoft.com/office/drawing/2014/main" id="{2B509A1B-7117-4CE8-812A-8C19A1E24B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4340" y="2303694"/>
            <a:ext cx="331474" cy="480131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2800" b="1" cap="all" baseline="0">
                <a:solidFill>
                  <a:srgbClr val="0E0E0E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2</a:t>
            </a:r>
            <a:endParaRPr lang="nl-NL" dirty="0"/>
          </a:p>
        </p:txBody>
      </p:sp>
      <p:sp>
        <p:nvSpPr>
          <p:cNvPr id="57" name="Tijdelijke aanduiding voor tekst 14">
            <a:extLst>
              <a:ext uri="{FF2B5EF4-FFF2-40B4-BE49-F238E27FC236}">
                <a16:creationId xmlns:a16="http://schemas.microsoft.com/office/drawing/2014/main" id="{3380AF01-E1F0-4837-B7C3-FADDBC7781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057" y="2912291"/>
            <a:ext cx="331474" cy="480131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2800" b="1" cap="all" baseline="0">
                <a:solidFill>
                  <a:srgbClr val="0E0E0E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3</a:t>
            </a:r>
            <a:endParaRPr lang="nl-NL" dirty="0"/>
          </a:p>
        </p:txBody>
      </p:sp>
      <p:sp>
        <p:nvSpPr>
          <p:cNvPr id="58" name="Tijdelijke aanduiding voor tekst 14">
            <a:extLst>
              <a:ext uri="{FF2B5EF4-FFF2-40B4-BE49-F238E27FC236}">
                <a16:creationId xmlns:a16="http://schemas.microsoft.com/office/drawing/2014/main" id="{8CEFA205-E5C7-4906-B4D5-36955688D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4340" y="3524233"/>
            <a:ext cx="331474" cy="480131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2800" b="1" cap="all" baseline="0">
                <a:solidFill>
                  <a:srgbClr val="0E0E0E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4</a:t>
            </a:r>
            <a:endParaRPr lang="nl-NL" dirty="0"/>
          </a:p>
        </p:txBody>
      </p:sp>
      <p:sp>
        <p:nvSpPr>
          <p:cNvPr id="59" name="Tijdelijke aanduiding voor tekst 14">
            <a:extLst>
              <a:ext uri="{FF2B5EF4-FFF2-40B4-BE49-F238E27FC236}">
                <a16:creationId xmlns:a16="http://schemas.microsoft.com/office/drawing/2014/main" id="{5BD36EB8-0DCF-4313-A18A-DE1967C70F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340" y="4191265"/>
            <a:ext cx="331474" cy="480131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2800" b="1" cap="all" baseline="0">
                <a:solidFill>
                  <a:srgbClr val="0E0E0E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5</a:t>
            </a:r>
            <a:endParaRPr lang="nl-NL" dirty="0"/>
          </a:p>
        </p:txBody>
      </p:sp>
      <p:sp>
        <p:nvSpPr>
          <p:cNvPr id="60" name="Tijdelijke aanduiding voor tekst 14">
            <a:extLst>
              <a:ext uri="{FF2B5EF4-FFF2-40B4-BE49-F238E27FC236}">
                <a16:creationId xmlns:a16="http://schemas.microsoft.com/office/drawing/2014/main" id="{6A5B261F-7131-42E3-BCB1-10A8F5631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057" y="4818198"/>
            <a:ext cx="331474" cy="480131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2800" b="1" cap="all" baseline="0">
                <a:solidFill>
                  <a:srgbClr val="0E0E0E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180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14">
            <a:extLst>
              <a:ext uri="{FF2B5EF4-FFF2-40B4-BE49-F238E27FC236}">
                <a16:creationId xmlns:a16="http://schemas.microsoft.com/office/drawing/2014/main" id="{ED36210A-D5F8-4BDA-98D7-A26B6C72B2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472" y="1686791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6D5D3FC6-6578-4D22-A60F-29BF317344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7254" y="1680677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DCB130-6E5A-401A-A8A0-8F619B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1" y="365131"/>
            <a:ext cx="10549891" cy="469265"/>
          </a:xfrm>
          <a:prstGeom prst="rect">
            <a:avLst/>
          </a:prstGeom>
          <a:solidFill>
            <a:srgbClr val="F8BC19"/>
          </a:solidFill>
        </p:spPr>
        <p:txBody>
          <a:bodyPr>
            <a:normAutofit/>
          </a:bodyPr>
          <a:lstStyle>
            <a:lvl1pPr>
              <a:defRPr sz="2800" b="1" cap="all" baseline="0">
                <a:latin typeface="HelveticaNeueLT Std Cn" panose="020B0506030502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22854B-4093-48DF-B0FB-24EE71D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673" y="354971"/>
            <a:ext cx="742951" cy="4794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fld id="{FF30B4B6-33C5-41FD-BF17-B117D7E839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Tijdelijke aanduiding voor tekst 14">
            <a:extLst>
              <a:ext uri="{FF2B5EF4-FFF2-40B4-BE49-F238E27FC236}">
                <a16:creationId xmlns:a16="http://schemas.microsoft.com/office/drawing/2014/main" id="{33F5226B-EC95-4C58-AF42-6B6C3A4312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25831"/>
            <a:ext cx="11383644" cy="535531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7" name="Tijdelijke aanduiding voor tekst 14">
            <a:extLst>
              <a:ext uri="{FF2B5EF4-FFF2-40B4-BE49-F238E27FC236}">
                <a16:creationId xmlns:a16="http://schemas.microsoft.com/office/drawing/2014/main" id="{DD13141B-6163-4E45-BA63-54E440C3E7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254" y="2310865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8" name="Tijdelijke aanduiding voor tekst 14">
            <a:extLst>
              <a:ext uri="{FF2B5EF4-FFF2-40B4-BE49-F238E27FC236}">
                <a16:creationId xmlns:a16="http://schemas.microsoft.com/office/drawing/2014/main" id="{A58DFFB5-F477-453E-833D-9401A9BCA7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7254" y="2921500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9" name="Tijdelijke aanduiding voor tekst 14">
            <a:extLst>
              <a:ext uri="{FF2B5EF4-FFF2-40B4-BE49-F238E27FC236}">
                <a16:creationId xmlns:a16="http://schemas.microsoft.com/office/drawing/2014/main" id="{26C03D93-D7DC-4B01-91A8-F17202F59F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7254" y="3532135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0" name="Tijdelijke aanduiding voor tekst 14">
            <a:extLst>
              <a:ext uri="{FF2B5EF4-FFF2-40B4-BE49-F238E27FC236}">
                <a16:creationId xmlns:a16="http://schemas.microsoft.com/office/drawing/2014/main" id="{7AF85686-544D-47D6-9419-9CC71B4A3D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7254" y="4186069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D3EE21BB-1617-45A3-B63C-19A745DDA9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7254" y="4830075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8" name="Tijdelijke aanduiding voor tekst 14">
            <a:extLst>
              <a:ext uri="{FF2B5EF4-FFF2-40B4-BE49-F238E27FC236}">
                <a16:creationId xmlns:a16="http://schemas.microsoft.com/office/drawing/2014/main" id="{5285A0EA-EBA4-4A62-8911-BA6FBE11CF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82" y="2306386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  <p:sp>
        <p:nvSpPr>
          <p:cNvPr id="49" name="Tijdelijke aanduiding voor tekst 14">
            <a:extLst>
              <a:ext uri="{FF2B5EF4-FFF2-40B4-BE49-F238E27FC236}">
                <a16:creationId xmlns:a16="http://schemas.microsoft.com/office/drawing/2014/main" id="{E3FDBD6A-2FFA-45D7-BD2E-4DE2F99A0C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2472" y="2889359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  <p:sp>
        <p:nvSpPr>
          <p:cNvPr id="50" name="Tijdelijke aanduiding voor tekst 14">
            <a:extLst>
              <a:ext uri="{FF2B5EF4-FFF2-40B4-BE49-F238E27FC236}">
                <a16:creationId xmlns:a16="http://schemas.microsoft.com/office/drawing/2014/main" id="{FAB431B7-5308-4209-8DA2-B861ADE6A4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2476" y="3539520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  <p:sp>
        <p:nvSpPr>
          <p:cNvPr id="51" name="Tijdelijke aanduiding voor tekst 14">
            <a:extLst>
              <a:ext uri="{FF2B5EF4-FFF2-40B4-BE49-F238E27FC236}">
                <a16:creationId xmlns:a16="http://schemas.microsoft.com/office/drawing/2014/main" id="{BEE4EC13-EB95-4C1A-9C2A-D4C91F7602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2472" y="4184686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  <p:sp>
        <p:nvSpPr>
          <p:cNvPr id="52" name="Tijdelijke aanduiding voor tekst 14">
            <a:extLst>
              <a:ext uri="{FF2B5EF4-FFF2-40B4-BE49-F238E27FC236}">
                <a16:creationId xmlns:a16="http://schemas.microsoft.com/office/drawing/2014/main" id="{64329A93-2174-472B-994B-8A7A3AAA7D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2476" y="4834847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451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CB130-6E5A-401A-A8A0-8F619B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1" y="365131"/>
            <a:ext cx="10549891" cy="469265"/>
          </a:xfrm>
          <a:prstGeom prst="rect">
            <a:avLst/>
          </a:prstGeom>
          <a:solidFill>
            <a:srgbClr val="F8BC19"/>
          </a:solidFill>
        </p:spPr>
        <p:txBody>
          <a:bodyPr>
            <a:normAutofit/>
          </a:bodyPr>
          <a:lstStyle>
            <a:lvl1pPr>
              <a:defRPr sz="2800" b="1" cap="all" baseline="0">
                <a:latin typeface="HelveticaNeueLT Std Cn" panose="020B0506030502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22854B-4093-48DF-B0FB-24EE71D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673" y="354971"/>
            <a:ext cx="742951" cy="4794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fld id="{FF30B4B6-33C5-41FD-BF17-B117D7E839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2" name="Tijdelijke aanduiding voor tekst 14">
            <a:extLst>
              <a:ext uri="{FF2B5EF4-FFF2-40B4-BE49-F238E27FC236}">
                <a16:creationId xmlns:a16="http://schemas.microsoft.com/office/drawing/2014/main" id="{9FC02F41-1843-47A8-BD72-A111E0A1E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25831"/>
            <a:ext cx="11383644" cy="535531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3" name="Tijdelijke aanduiding voor tekst 14">
            <a:extLst>
              <a:ext uri="{FF2B5EF4-FFF2-40B4-BE49-F238E27FC236}">
                <a16:creationId xmlns:a16="http://schemas.microsoft.com/office/drawing/2014/main" id="{4FBF8A7B-8177-4C10-B495-48D1D768C4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965" y="1543517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4" name="Tijdelijke aanduiding voor tekst 14">
            <a:extLst>
              <a:ext uri="{FF2B5EF4-FFF2-40B4-BE49-F238E27FC236}">
                <a16:creationId xmlns:a16="http://schemas.microsoft.com/office/drawing/2014/main" id="{E0BECF35-AC11-4760-A7DB-C3CB889DE3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964" y="2049698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5" name="Tijdelijke aanduiding voor tekst 14">
            <a:extLst>
              <a:ext uri="{FF2B5EF4-FFF2-40B4-BE49-F238E27FC236}">
                <a16:creationId xmlns:a16="http://schemas.microsoft.com/office/drawing/2014/main" id="{35E49840-7BBE-42EA-9FE9-8B0EFF4DFA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965" y="2747037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6" name="Tijdelijke aanduiding voor tekst 14">
            <a:extLst>
              <a:ext uri="{FF2B5EF4-FFF2-40B4-BE49-F238E27FC236}">
                <a16:creationId xmlns:a16="http://schemas.microsoft.com/office/drawing/2014/main" id="{C6777DAB-B626-4FE6-A05E-45F86AD6B3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964" y="3253218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7" name="Tijdelijke aanduiding voor tekst 14">
            <a:extLst>
              <a:ext uri="{FF2B5EF4-FFF2-40B4-BE49-F238E27FC236}">
                <a16:creationId xmlns:a16="http://schemas.microsoft.com/office/drawing/2014/main" id="{B841D945-0DDD-4AAB-A308-F2E9D56C10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2965" y="3912235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8" name="Tijdelijke aanduiding voor tekst 14">
            <a:extLst>
              <a:ext uri="{FF2B5EF4-FFF2-40B4-BE49-F238E27FC236}">
                <a16:creationId xmlns:a16="http://schemas.microsoft.com/office/drawing/2014/main" id="{04D12C60-F355-4CE7-A25F-589948B647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964" y="4418416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9" name="Tijdelijke aanduiding voor tekst 14">
            <a:extLst>
              <a:ext uri="{FF2B5EF4-FFF2-40B4-BE49-F238E27FC236}">
                <a16:creationId xmlns:a16="http://schemas.microsoft.com/office/drawing/2014/main" id="{3DD8D996-6925-435F-BA4C-F8A18587B3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965" y="5100091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4" name="Tijdelijke aanduiding voor tekst 14">
            <a:extLst>
              <a:ext uri="{FF2B5EF4-FFF2-40B4-BE49-F238E27FC236}">
                <a16:creationId xmlns:a16="http://schemas.microsoft.com/office/drawing/2014/main" id="{A53C5220-CC2C-4A8B-81F2-9A2127B17F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82" y="1549121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  <p:sp>
        <p:nvSpPr>
          <p:cNvPr id="46" name="Tijdelijke aanduiding voor tekst 14">
            <a:extLst>
              <a:ext uri="{FF2B5EF4-FFF2-40B4-BE49-F238E27FC236}">
                <a16:creationId xmlns:a16="http://schemas.microsoft.com/office/drawing/2014/main" id="{BCDA8E83-EB36-43EA-8FAA-645145523C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7282" y="2744073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  <p:sp>
        <p:nvSpPr>
          <p:cNvPr id="48" name="Tijdelijke aanduiding voor tekst 14">
            <a:extLst>
              <a:ext uri="{FF2B5EF4-FFF2-40B4-BE49-F238E27FC236}">
                <a16:creationId xmlns:a16="http://schemas.microsoft.com/office/drawing/2014/main" id="{C9B1FE0E-FAB1-49CF-AE75-D2A6C625BC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621" y="3912235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  <p:sp>
        <p:nvSpPr>
          <p:cNvPr id="50" name="Tijdelijke aanduiding voor tekst 14">
            <a:extLst>
              <a:ext uri="{FF2B5EF4-FFF2-40B4-BE49-F238E27FC236}">
                <a16:creationId xmlns:a16="http://schemas.microsoft.com/office/drawing/2014/main" id="{BDAC6BC0-2261-4C34-9830-5215FA4CE2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282" y="5106895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1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CB130-6E5A-401A-A8A0-8F619B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1" y="365131"/>
            <a:ext cx="10549891" cy="469265"/>
          </a:xfrm>
          <a:prstGeom prst="rect">
            <a:avLst/>
          </a:prstGeom>
          <a:solidFill>
            <a:srgbClr val="F8BC19"/>
          </a:solidFill>
        </p:spPr>
        <p:txBody>
          <a:bodyPr>
            <a:normAutofit/>
          </a:bodyPr>
          <a:lstStyle>
            <a:lvl1pPr>
              <a:defRPr sz="2800" b="1" cap="all" baseline="0">
                <a:latin typeface="HelveticaNeueLT Std Cn" panose="020B0506030502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22854B-4093-48DF-B0FB-24EE71D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673" y="354971"/>
            <a:ext cx="742951" cy="4794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fld id="{FF30B4B6-33C5-41FD-BF17-B117D7E839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18A78A3F-A7F7-4513-962A-C34539991A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25831"/>
            <a:ext cx="11383644" cy="535531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4648EB43-4F55-455A-97DF-6C1DF9792D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7254" y="1566375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6527BBC7-004B-4786-99C8-B6D26BA2DE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253" y="3881752"/>
            <a:ext cx="10961369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E28BFA-2FB8-451C-A6F6-6AEB59CD7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1561" y="2114554"/>
            <a:ext cx="10767379" cy="156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HelveticaNeueLT Std Cn" panose="020B0506030502030204" pitchFamily="34" charset="0"/>
              </a:defRPr>
            </a:lvl1pPr>
            <a:lvl2pPr>
              <a:defRPr>
                <a:latin typeface="HelveticaNeueLT Std Cn" panose="020B0506030502030204" pitchFamily="34" charset="0"/>
              </a:defRPr>
            </a:lvl2pPr>
            <a:lvl3pPr>
              <a:defRPr>
                <a:latin typeface="HelveticaNeueLT Std Cn" panose="020B0506030502030204" pitchFamily="34" charset="0"/>
              </a:defRPr>
            </a:lvl3pPr>
            <a:lvl4pPr>
              <a:defRPr>
                <a:latin typeface="HelveticaNeueLT Std Cn" panose="020B0506030502030204" pitchFamily="34" charset="0"/>
              </a:defRPr>
            </a:lvl4pPr>
            <a:lvl5pPr>
              <a:defRPr>
                <a:latin typeface="HelveticaNeueLT Std Cn" panose="020B0506030502030204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E6569D13-ACCD-4573-BC3C-23B75B7AA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1564" y="4447322"/>
            <a:ext cx="10767377" cy="1302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HelveticaNeueLT Std Cn" panose="020B0506030502030204" pitchFamily="34" charset="0"/>
              </a:defRPr>
            </a:lvl1pPr>
            <a:lvl2pPr>
              <a:defRPr>
                <a:latin typeface="HelveticaNeueLT Std Cn" panose="020B0506030502030204" pitchFamily="34" charset="0"/>
              </a:defRPr>
            </a:lvl2pPr>
            <a:lvl3pPr>
              <a:defRPr>
                <a:latin typeface="HelveticaNeueLT Std Cn" panose="020B0506030502030204" pitchFamily="34" charset="0"/>
              </a:defRPr>
            </a:lvl3pPr>
            <a:lvl4pPr>
              <a:defRPr>
                <a:latin typeface="HelveticaNeueLT Std Cn" panose="020B0506030502030204" pitchFamily="34" charset="0"/>
              </a:defRPr>
            </a:lvl4pPr>
            <a:lvl5pPr>
              <a:defRPr>
                <a:latin typeface="HelveticaNeueLT Std Cn" panose="020B0506030502030204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38" name="Tijdelijke aanduiding voor tekst 14">
            <a:extLst>
              <a:ext uri="{FF2B5EF4-FFF2-40B4-BE49-F238E27FC236}">
                <a16:creationId xmlns:a16="http://schemas.microsoft.com/office/drawing/2014/main" id="{0500A435-AC83-4C9E-B080-738CDC38FB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432" y="1566375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  <p:sp>
        <p:nvSpPr>
          <p:cNvPr id="39" name="Tijdelijke aanduiding voor tekst 14">
            <a:extLst>
              <a:ext uri="{FF2B5EF4-FFF2-40B4-BE49-F238E27FC236}">
                <a16:creationId xmlns:a16="http://schemas.microsoft.com/office/drawing/2014/main" id="{6592B09B-58BC-4D22-AAB0-E7D7BC5EEF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432" y="3881752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002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- op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2E3497D-37BA-45A4-8302-628D0E6ADB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977" y="1549400"/>
            <a:ext cx="4387851" cy="4148629"/>
          </a:xfrm>
          <a:prstGeom prst="rect">
            <a:avLst/>
          </a:prstGeom>
          <a:solidFill>
            <a:srgbClr val="F8BC19"/>
          </a:solidFill>
        </p:spPr>
        <p:txBody>
          <a:bodyPr/>
          <a:lstStyle>
            <a:lvl1pPr>
              <a:defRPr>
                <a:latin typeface="HelveticaNeueLT Std Cn" panose="020B0506030502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DCB130-6E5A-401A-A8A0-8F619B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1" y="365131"/>
            <a:ext cx="10549891" cy="469265"/>
          </a:xfrm>
          <a:prstGeom prst="rect">
            <a:avLst/>
          </a:prstGeom>
          <a:solidFill>
            <a:srgbClr val="F8BC19"/>
          </a:solidFill>
        </p:spPr>
        <p:txBody>
          <a:bodyPr>
            <a:normAutofit/>
          </a:bodyPr>
          <a:lstStyle>
            <a:lvl1pPr>
              <a:defRPr sz="2800" b="1" cap="all" baseline="0">
                <a:latin typeface="HelveticaNeueLT Std Cn" panose="020B0506030502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22854B-4093-48DF-B0FB-24EE71D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673" y="354971"/>
            <a:ext cx="742951" cy="4794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fld id="{FF30B4B6-33C5-41FD-BF17-B117D7E839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2" name="Tijdelijke aanduiding voor tekst 14">
            <a:extLst>
              <a:ext uri="{FF2B5EF4-FFF2-40B4-BE49-F238E27FC236}">
                <a16:creationId xmlns:a16="http://schemas.microsoft.com/office/drawing/2014/main" id="{E45505A5-809E-42A1-AA52-1563021BC0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25831"/>
            <a:ext cx="11383644" cy="535531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4" name="Tijdelijke aanduiding voor tekst 14">
            <a:extLst>
              <a:ext uri="{FF2B5EF4-FFF2-40B4-BE49-F238E27FC236}">
                <a16:creationId xmlns:a16="http://schemas.microsoft.com/office/drawing/2014/main" id="{7E32368C-6DE9-4201-9D60-53281C04C7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2075" y="1556525"/>
            <a:ext cx="6686548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5" name="Tijdelijke aanduiding voor tekst 14">
            <a:extLst>
              <a:ext uri="{FF2B5EF4-FFF2-40B4-BE49-F238E27FC236}">
                <a16:creationId xmlns:a16="http://schemas.microsoft.com/office/drawing/2014/main" id="{1731DE76-5F17-44CE-A208-AC17C7574A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32071" y="2062706"/>
            <a:ext cx="6686548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6" name="Tijdelijke aanduiding voor tekst 14">
            <a:extLst>
              <a:ext uri="{FF2B5EF4-FFF2-40B4-BE49-F238E27FC236}">
                <a16:creationId xmlns:a16="http://schemas.microsoft.com/office/drawing/2014/main" id="{64432B4E-BBDE-45F6-8336-8C516994E9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32075" y="2760045"/>
            <a:ext cx="6686548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7" name="Tijdelijke aanduiding voor tekst 14">
            <a:extLst>
              <a:ext uri="{FF2B5EF4-FFF2-40B4-BE49-F238E27FC236}">
                <a16:creationId xmlns:a16="http://schemas.microsoft.com/office/drawing/2014/main" id="{EA9D2435-835A-487F-AF2F-910FF04042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32071" y="3266226"/>
            <a:ext cx="6686548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8" name="Tijdelijke aanduiding voor tekst 14">
            <a:extLst>
              <a:ext uri="{FF2B5EF4-FFF2-40B4-BE49-F238E27FC236}">
                <a16:creationId xmlns:a16="http://schemas.microsoft.com/office/drawing/2014/main" id="{4F6BC996-C7BA-4B22-AF6B-9CA1195B64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32075" y="3925243"/>
            <a:ext cx="6686548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9" name="Tijdelijke aanduiding voor tekst 14">
            <a:extLst>
              <a:ext uri="{FF2B5EF4-FFF2-40B4-BE49-F238E27FC236}">
                <a16:creationId xmlns:a16="http://schemas.microsoft.com/office/drawing/2014/main" id="{AB7BEF01-7844-48C2-8A31-BF0516A497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32071" y="4431424"/>
            <a:ext cx="6686548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4" name="Tijdelijke aanduiding voor tekst 14">
            <a:extLst>
              <a:ext uri="{FF2B5EF4-FFF2-40B4-BE49-F238E27FC236}">
                <a16:creationId xmlns:a16="http://schemas.microsoft.com/office/drawing/2014/main" id="{17393F74-9E11-4C00-82A3-4AD77C08B8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75283" y="1575631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  <p:sp>
        <p:nvSpPr>
          <p:cNvPr id="35" name="Tijdelijke aanduiding voor tekst 14">
            <a:extLst>
              <a:ext uri="{FF2B5EF4-FFF2-40B4-BE49-F238E27FC236}">
                <a16:creationId xmlns:a16="http://schemas.microsoft.com/office/drawing/2014/main" id="{EBC6141A-9A17-4CB5-A9F6-25F5AAF50E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5283" y="2770583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  <p:sp>
        <p:nvSpPr>
          <p:cNvPr id="36" name="Tijdelijke aanduiding voor tekst 14">
            <a:extLst>
              <a:ext uri="{FF2B5EF4-FFF2-40B4-BE49-F238E27FC236}">
                <a16:creationId xmlns:a16="http://schemas.microsoft.com/office/drawing/2014/main" id="{7476310D-DB71-4CE9-AA7B-293E056E50F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9622" y="3938745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92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- op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2E3497D-37BA-45A4-8302-628D0E6ADB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977" y="1549400"/>
            <a:ext cx="4387851" cy="4151313"/>
          </a:xfrm>
          <a:prstGeom prst="rect">
            <a:avLst/>
          </a:prstGeom>
          <a:solidFill>
            <a:srgbClr val="F8BC19"/>
          </a:solidFill>
        </p:spPr>
        <p:txBody>
          <a:bodyPr/>
          <a:lstStyle>
            <a:lvl1pPr>
              <a:defRPr>
                <a:latin typeface="HelveticaNeueLT Std Cn" panose="020B0506030502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DCB130-6E5A-401A-A8A0-8F619B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1" y="365131"/>
            <a:ext cx="10549891" cy="469265"/>
          </a:xfrm>
          <a:prstGeom prst="rect">
            <a:avLst/>
          </a:prstGeom>
          <a:solidFill>
            <a:srgbClr val="F8BC19"/>
          </a:solidFill>
        </p:spPr>
        <p:txBody>
          <a:bodyPr>
            <a:normAutofit/>
          </a:bodyPr>
          <a:lstStyle>
            <a:lvl1pPr>
              <a:defRPr sz="2800" b="1" cap="all" baseline="0">
                <a:latin typeface="HelveticaNeueLT Std Cn" panose="020B0506030502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22854B-4093-48DF-B0FB-24EE71D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673" y="354971"/>
            <a:ext cx="742951" cy="4794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fld id="{FF30B4B6-33C5-41FD-BF17-B117D7E839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2" name="Tijdelijke aanduiding voor tekst 14">
            <a:extLst>
              <a:ext uri="{FF2B5EF4-FFF2-40B4-BE49-F238E27FC236}">
                <a16:creationId xmlns:a16="http://schemas.microsoft.com/office/drawing/2014/main" id="{E45505A5-809E-42A1-AA52-1563021BC0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25831"/>
            <a:ext cx="11383644" cy="535531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4" name="Tijdelijke aanduiding voor tekst 14">
            <a:extLst>
              <a:ext uri="{FF2B5EF4-FFF2-40B4-BE49-F238E27FC236}">
                <a16:creationId xmlns:a16="http://schemas.microsoft.com/office/drawing/2014/main" id="{7E32368C-6DE9-4201-9D60-53281C04C7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2075" y="1556525"/>
            <a:ext cx="6686548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5" name="Tijdelijke aanduiding voor tekst 14">
            <a:extLst>
              <a:ext uri="{FF2B5EF4-FFF2-40B4-BE49-F238E27FC236}">
                <a16:creationId xmlns:a16="http://schemas.microsoft.com/office/drawing/2014/main" id="{1731DE76-5F17-44CE-A208-AC17C7574A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32071" y="2062706"/>
            <a:ext cx="6686548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1" name="Tijdelijke aanduiding voor tekst 3">
            <a:extLst>
              <a:ext uri="{FF2B5EF4-FFF2-40B4-BE49-F238E27FC236}">
                <a16:creationId xmlns:a16="http://schemas.microsoft.com/office/drawing/2014/main" id="{F9FD5860-618F-4739-9377-53FE431892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32073" y="2703392"/>
            <a:ext cx="6686867" cy="2997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HelveticaNeueLT Std Cn" panose="020B0506030502030204" pitchFamily="34" charset="0"/>
              </a:defRPr>
            </a:lvl1pPr>
            <a:lvl2pPr>
              <a:defRPr>
                <a:latin typeface="HelveticaNeueLT Std Cn" panose="020B0506030502030204" pitchFamily="34" charset="0"/>
              </a:defRPr>
            </a:lvl2pPr>
            <a:lvl3pPr>
              <a:defRPr>
                <a:latin typeface="HelveticaNeueLT Std Cn" panose="020B0506030502030204" pitchFamily="34" charset="0"/>
              </a:defRPr>
            </a:lvl3pPr>
            <a:lvl4pPr>
              <a:defRPr>
                <a:latin typeface="HelveticaNeueLT Std Cn" panose="020B0506030502030204" pitchFamily="34" charset="0"/>
              </a:defRPr>
            </a:lvl4pPr>
            <a:lvl5pPr>
              <a:defRPr>
                <a:latin typeface="HelveticaNeueLT Std Cn" panose="020B0506030502030204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9" name="Tijdelijke aanduiding voor tekst 14">
            <a:extLst>
              <a:ext uri="{FF2B5EF4-FFF2-40B4-BE49-F238E27FC236}">
                <a16:creationId xmlns:a16="http://schemas.microsoft.com/office/drawing/2014/main" id="{BDEFC3FF-62E4-4A5E-B74A-74F7E5AC94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83487" y="1542811"/>
            <a:ext cx="68574" cy="424732"/>
          </a:xfrm>
          <a:prstGeom prst="rect">
            <a:avLst/>
          </a:prstGeom>
          <a:solidFill>
            <a:srgbClr val="F8BC19"/>
          </a:solidFill>
        </p:spPr>
        <p:txBody>
          <a:bodyPr wrap="square" anchor="ctr">
            <a:sp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51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CB130-6E5A-401A-A8A0-8F619B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1" y="365131"/>
            <a:ext cx="10549891" cy="469265"/>
          </a:xfrm>
          <a:prstGeom prst="rect">
            <a:avLst/>
          </a:prstGeom>
          <a:solidFill>
            <a:srgbClr val="F8BC19"/>
          </a:solidFill>
        </p:spPr>
        <p:txBody>
          <a:bodyPr>
            <a:normAutofit/>
          </a:bodyPr>
          <a:lstStyle>
            <a:lvl1pPr>
              <a:defRPr sz="2800" b="1" cap="all" baseline="0">
                <a:latin typeface="HelveticaNeueLT Std Cn" panose="020B0506030502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22854B-4093-48DF-B0FB-24EE71D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673" y="354971"/>
            <a:ext cx="742951" cy="4794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fld id="{FF30B4B6-33C5-41FD-BF17-B117D7E8396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18A78A3F-A7F7-4513-962A-C34539991A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25831"/>
            <a:ext cx="11383644" cy="535531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4648EB43-4F55-455A-97DF-6C1DF9792D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781" y="6201838"/>
            <a:ext cx="639919" cy="341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anchor="ctr">
            <a:spAutoFit/>
          </a:bodyPr>
          <a:lstStyle>
            <a:lvl1pPr marL="0" indent="0" algn="r">
              <a:buNone/>
              <a:defRPr sz="1800" b="0" i="1" cap="none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pPr lvl="0"/>
            <a:r>
              <a:rPr lang="nl-BE" dirty="0"/>
              <a:t>Bron:</a:t>
            </a:r>
            <a:endParaRPr lang="nl-NL" dirty="0"/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52904693-41F4-43B6-A761-56FEDB4BD8D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977" y="1600200"/>
            <a:ext cx="11383963" cy="409597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67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42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54" r:id="rId4"/>
    <p:sldLayoutId id="2147483660" r:id="rId5"/>
    <p:sldLayoutId id="2147483663" r:id="rId6"/>
    <p:sldLayoutId id="2147483661" r:id="rId7"/>
    <p:sldLayoutId id="2147483668" r:id="rId8"/>
    <p:sldLayoutId id="2147483666" r:id="rId9"/>
    <p:sldLayoutId id="2147483671" r:id="rId10"/>
    <p:sldLayoutId id="2147483662" r:id="rId11"/>
    <p:sldLayoutId id="2147483667" r:id="rId12"/>
    <p:sldLayoutId id="2147483670" r:id="rId13"/>
    <p:sldLayoutId id="2147483672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buitenshuis, boom, hemel, herfst">
            <a:extLst>
              <a:ext uri="{FF2B5EF4-FFF2-40B4-BE49-F238E27FC236}">
                <a16:creationId xmlns:a16="http://schemas.microsoft.com/office/drawing/2014/main" id="{E85AA544-2A60-1DB4-14F9-8F3DFBDFB8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4" b="17734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125815-8DD0-2AFC-F045-B8093DB4A1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70227" y="5331243"/>
            <a:ext cx="10021773" cy="535531"/>
          </a:xfrm>
        </p:spPr>
        <p:txBody>
          <a:bodyPr/>
          <a:lstStyle/>
          <a:p>
            <a:r>
              <a:rPr lang="nl-BE" dirty="0"/>
              <a:t>Verkiezingsprogramma N-VA Hoboken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5489C4-4C7F-C1D6-7009-A612CC418D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77862" y="6073725"/>
            <a:ext cx="5959517" cy="424732"/>
          </a:xfrm>
        </p:spPr>
        <p:txBody>
          <a:bodyPr/>
          <a:lstStyle/>
          <a:p>
            <a:r>
              <a:rPr lang="nl-BE" dirty="0"/>
              <a:t>Speerpunten voor oktober 2024 </a:t>
            </a:r>
          </a:p>
        </p:txBody>
      </p:sp>
    </p:spTree>
    <p:extLst>
      <p:ext uri="{BB962C8B-B14F-4D97-AF65-F5344CB8AC3E}">
        <p14:creationId xmlns:p14="http://schemas.microsoft.com/office/powerpoint/2010/main" val="179808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In Hoboken telt iedereen mee – senioren 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r>
              <a:rPr lang="nl-BE" sz="2400" b="1" dirty="0"/>
              <a:t>Dienstencentra</a:t>
            </a:r>
            <a:r>
              <a:rPr lang="nl-BE" sz="2400" dirty="0"/>
              <a:t> zijn van groot belang voor senioren. Ze zorgen voor verbondenheid en zijn </a:t>
            </a:r>
            <a:r>
              <a:rPr lang="nl-BE" sz="2400" b="1" dirty="0"/>
              <a:t>cruciaal in de strijd tegen vereenzaming</a:t>
            </a:r>
            <a:r>
              <a:rPr lang="nl-BE" sz="2400" dirty="0"/>
              <a:t>. We ijveren dan ook voor een bijkomend dienstencentrum in de wijk </a:t>
            </a:r>
            <a:r>
              <a:rPr lang="nl-BE" sz="2400" dirty="0" err="1"/>
              <a:t>Stuyenberg</a:t>
            </a:r>
            <a:r>
              <a:rPr lang="nl-BE" sz="2400" dirty="0"/>
              <a:t>.</a:t>
            </a:r>
          </a:p>
          <a:p>
            <a:r>
              <a:rPr lang="nl-BE" sz="2400" dirty="0"/>
              <a:t>Via </a:t>
            </a:r>
            <a:r>
              <a:rPr lang="nl-BE" sz="2400" b="1" dirty="0"/>
              <a:t>info avonden </a:t>
            </a:r>
            <a:r>
              <a:rPr lang="nl-BE" sz="2400" dirty="0"/>
              <a:t>en andere </a:t>
            </a:r>
            <a:r>
              <a:rPr lang="nl-BE" sz="2400" b="1" dirty="0"/>
              <a:t>seniorenactiviteiten</a:t>
            </a:r>
            <a:r>
              <a:rPr lang="nl-BE" sz="2400" dirty="0"/>
              <a:t> houden we onze senioren geïnformeerd en betrokken, ook dat kan vereenzaming tegengaan</a:t>
            </a:r>
          </a:p>
          <a:p>
            <a:r>
              <a:rPr lang="nl-BE" sz="2400" dirty="0"/>
              <a:t>Via </a:t>
            </a:r>
            <a:r>
              <a:rPr lang="nl-BE" sz="2400" b="1" dirty="0"/>
              <a:t>intergenerationele activiteiten</a:t>
            </a:r>
            <a:r>
              <a:rPr lang="nl-BE" sz="2400" dirty="0"/>
              <a:t> brengen we senioren ook in contact met jongeren en </a:t>
            </a:r>
            <a:r>
              <a:rPr lang="nl-BE" sz="2400" dirty="0" err="1"/>
              <a:t>vice</a:t>
            </a:r>
            <a:r>
              <a:rPr lang="nl-BE" sz="2400" dirty="0"/>
              <a:t>-versa = win-win voor iedereen</a:t>
            </a:r>
          </a:p>
          <a:p>
            <a:r>
              <a:rPr lang="nl-BE" sz="2400" dirty="0"/>
              <a:t>Samen met de horeca trachten we een </a:t>
            </a:r>
            <a:r>
              <a:rPr lang="nl-BE" sz="2400" b="1" dirty="0"/>
              <a:t>“hier welkom”- toiletlogo</a:t>
            </a:r>
            <a:r>
              <a:rPr lang="nl-BE" sz="2400" dirty="0"/>
              <a:t> in te voeren, een kleine ingreep maar ook een win-win voor velen </a:t>
            </a:r>
          </a:p>
        </p:txBody>
      </p:sp>
    </p:spTree>
    <p:extLst>
      <p:ext uri="{BB962C8B-B14F-4D97-AF65-F5344CB8AC3E}">
        <p14:creationId xmlns:p14="http://schemas.microsoft.com/office/powerpoint/2010/main" val="333431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3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Voor een verenigd </a:t>
            </a:r>
            <a:r>
              <a:rPr lang="nl-BE" sz="2400" dirty="0" err="1"/>
              <a:t>hoboken</a:t>
            </a:r>
            <a:endParaRPr lang="nl-BE" sz="2400" dirty="0"/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r>
              <a:rPr lang="nl-BE" sz="2400" dirty="0"/>
              <a:t>Vele culturele en andere verenigingen zorgen voor een </a:t>
            </a:r>
            <a:r>
              <a:rPr lang="nl-BE" sz="2400" b="1" dirty="0"/>
              <a:t>bloeiend sociaal weefsel</a:t>
            </a:r>
            <a:r>
              <a:rPr lang="nl-BE" sz="2400" dirty="0"/>
              <a:t> in Hoboken: iedereen kan zich zo betrokken voelen en dat verdient onze blijvende ondersteuning </a:t>
            </a:r>
          </a:p>
          <a:p>
            <a:r>
              <a:rPr lang="nl-BE" sz="2400" b="1" dirty="0"/>
              <a:t>Succesvolle evenementen</a:t>
            </a:r>
            <a:r>
              <a:rPr lang="nl-BE" sz="2400" dirty="0"/>
              <a:t> blijven op het programma staan:</a:t>
            </a:r>
          </a:p>
          <a:p>
            <a:pPr lvl="1"/>
            <a:r>
              <a:rPr lang="nl-BE" sz="2000" dirty="0"/>
              <a:t>11 juli viering: laatste jaren steeds succesvoller</a:t>
            </a:r>
          </a:p>
          <a:p>
            <a:pPr lvl="1"/>
            <a:r>
              <a:rPr lang="nl-BE" sz="2000" dirty="0"/>
              <a:t>Ten Zuiden van het Zuid, wordt een ware klassieker</a:t>
            </a:r>
          </a:p>
          <a:p>
            <a:pPr lvl="1"/>
            <a:r>
              <a:rPr lang="nl-BE" sz="2000" dirty="0"/>
              <a:t>Tournée </a:t>
            </a:r>
            <a:r>
              <a:rPr lang="nl-BE" sz="2000" dirty="0" err="1"/>
              <a:t>Musicale</a:t>
            </a:r>
            <a:r>
              <a:rPr lang="nl-BE" sz="2000" dirty="0"/>
              <a:t> , zodat ook onze middenstand gesteund wordt</a:t>
            </a:r>
          </a:p>
          <a:p>
            <a:pPr lvl="1"/>
            <a:r>
              <a:rPr lang="nl-BE" sz="2000" dirty="0"/>
              <a:t>De nieuwjaarsreceptie, in een avondeditie zoals laatste keer = zeer geslaagd </a:t>
            </a:r>
          </a:p>
          <a:p>
            <a:pPr lvl="1"/>
            <a:r>
              <a:rPr lang="nl-BE" sz="2000" dirty="0"/>
              <a:t>De jaarmarkt en de verenigingenmarkt trachten we te vernieuwen om ze alsnog aantrekkelijker te maken</a:t>
            </a:r>
          </a:p>
        </p:txBody>
      </p:sp>
    </p:spTree>
    <p:extLst>
      <p:ext uri="{BB962C8B-B14F-4D97-AF65-F5344CB8AC3E}">
        <p14:creationId xmlns:p14="http://schemas.microsoft.com/office/powerpoint/2010/main" val="215491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3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Voor een verenigd </a:t>
            </a:r>
            <a:r>
              <a:rPr lang="nl-BE" sz="2400" dirty="0" err="1"/>
              <a:t>hoboken</a:t>
            </a:r>
            <a:endParaRPr lang="nl-BE" sz="2400" dirty="0"/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r>
              <a:rPr lang="nl-BE" sz="2000" dirty="0"/>
              <a:t>In 2026 vieren we het </a:t>
            </a:r>
            <a:r>
              <a:rPr lang="nl-BE" sz="2000" b="1" dirty="0"/>
              <a:t>25 jarig bestaan </a:t>
            </a:r>
            <a:r>
              <a:rPr lang="nl-BE" sz="2000" dirty="0"/>
              <a:t>van ons districtenmodel: dank zij het model zoals we dat vandaag kennen, zijn we toch een beetje een dorp in de stad gebleven en heeft Hoboken zijn eigenheid bewaard. Dat </a:t>
            </a:r>
            <a:r>
              <a:rPr lang="nl-BE" sz="2000" b="1" dirty="0"/>
              <a:t>jubileum van ons district </a:t>
            </a:r>
            <a:r>
              <a:rPr lang="nl-BE" sz="2000" dirty="0"/>
              <a:t>gaan we </a:t>
            </a:r>
            <a:r>
              <a:rPr lang="nl-BE" sz="2000" b="1" dirty="0"/>
              <a:t>passend in de kijker zetten</a:t>
            </a:r>
          </a:p>
          <a:p>
            <a:endParaRPr lang="nl-BE" sz="2000" dirty="0"/>
          </a:p>
          <a:p>
            <a:r>
              <a:rPr lang="nl-BE" sz="2000" dirty="0"/>
              <a:t>We zetten sowieso ons </a:t>
            </a:r>
            <a:r>
              <a:rPr lang="nl-BE" sz="2000" b="1" dirty="0"/>
              <a:t>district extra in de kijker</a:t>
            </a:r>
            <a:r>
              <a:rPr lang="nl-BE" sz="2000" dirty="0"/>
              <a:t> : we mogen fier zijn op ons groenste district, ons dorp aan de schelde =&gt; aan “districtsmarketing” doen </a:t>
            </a:r>
          </a:p>
          <a:p>
            <a:pPr lvl="1"/>
            <a:r>
              <a:rPr lang="nl-BE" sz="1600" dirty="0"/>
              <a:t>We promoten onze districtskleuren groen en blauw</a:t>
            </a:r>
          </a:p>
          <a:p>
            <a:pPr lvl="1"/>
            <a:r>
              <a:rPr lang="nl-BE" sz="1600" dirty="0"/>
              <a:t>We eren onze helden </a:t>
            </a:r>
            <a:r>
              <a:rPr lang="nl-BE" sz="1600" dirty="0" err="1"/>
              <a:t>Nello</a:t>
            </a:r>
            <a:r>
              <a:rPr lang="nl-BE" sz="1600" dirty="0"/>
              <a:t> en </a:t>
            </a:r>
            <a:r>
              <a:rPr lang="nl-BE" sz="1600" dirty="0" err="1"/>
              <a:t>Patrasche</a:t>
            </a:r>
            <a:endParaRPr lang="nl-BE" sz="1600" dirty="0"/>
          </a:p>
          <a:p>
            <a:pPr lvl="1"/>
            <a:r>
              <a:rPr lang="nl-BE" sz="1600" dirty="0"/>
              <a:t>We onderstrepen het Vlaams karakter van ons district en behouden onze Vlaamse  tradities zoals de aankomst van Sinterklaas en de Kerstmarkt</a:t>
            </a:r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0241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4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In </a:t>
            </a:r>
            <a:r>
              <a:rPr lang="nl-BE" sz="2400" dirty="0" err="1"/>
              <a:t>hoboken</a:t>
            </a:r>
            <a:r>
              <a:rPr lang="nl-BE" sz="2400" dirty="0"/>
              <a:t> dragen we zorg voor elkaar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pPr marL="228594" lvl="1">
              <a:spcBef>
                <a:spcPts val="1000"/>
              </a:spcBef>
            </a:pPr>
            <a:r>
              <a:rPr lang="nl-BE" sz="2000" b="1" dirty="0"/>
              <a:t>Preventieve gezondheidszorg</a:t>
            </a:r>
            <a:r>
              <a:rPr lang="nl-BE" sz="2000" dirty="0"/>
              <a:t> blijft uitermate van belang: onderzoeken naar borst- en darmkanker krijgen te weinig respons, dus daar moeten we verder op sensibiliseren</a:t>
            </a:r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Druggebruik</a:t>
            </a:r>
            <a:r>
              <a:rPr lang="nl-BE" sz="2000" dirty="0"/>
              <a:t> blijft de basis van veel ellende; ook hier is een </a:t>
            </a:r>
            <a:r>
              <a:rPr lang="nl-BE" sz="2000" b="1" dirty="0"/>
              <a:t>preventieve campagne </a:t>
            </a:r>
            <a:r>
              <a:rPr lang="nl-BE" sz="2000" dirty="0"/>
              <a:t>broodnodig, samen met scholen en verenigingen</a:t>
            </a:r>
          </a:p>
          <a:p>
            <a:pPr marL="228594" lvl="1">
              <a:spcBef>
                <a:spcPts val="1000"/>
              </a:spcBef>
            </a:pPr>
            <a:r>
              <a:rPr lang="nl-BE" sz="2000" dirty="0"/>
              <a:t>Bijzondere aandacht voor de </a:t>
            </a:r>
            <a:r>
              <a:rPr lang="nl-BE" sz="2000" b="1" dirty="0"/>
              <a:t>strijd tegen eenzaamheid</a:t>
            </a:r>
            <a:r>
              <a:rPr lang="nl-BE" sz="2000" dirty="0"/>
              <a:t>, met ontmoetingsdagen voor senioren, een telefonische gezelschapsdienst voor wie dat wenst enz. </a:t>
            </a:r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Sociale woningen</a:t>
            </a:r>
            <a:r>
              <a:rPr lang="nl-BE" sz="2000" dirty="0"/>
              <a:t>: we hebben niet zozeer méér sociale woningen nodig, Hoboken doet zijn deel, maar we hebben wel </a:t>
            </a:r>
            <a:r>
              <a:rPr lang="nl-BE" sz="2000" b="1" dirty="0"/>
              <a:t>kwalitatief betere sociale woningen </a:t>
            </a:r>
            <a:r>
              <a:rPr lang="nl-BE" sz="2000" dirty="0"/>
              <a:t>nodig</a:t>
            </a:r>
          </a:p>
        </p:txBody>
      </p:sp>
    </p:spTree>
    <p:extLst>
      <p:ext uri="{BB962C8B-B14F-4D97-AF65-F5344CB8AC3E}">
        <p14:creationId xmlns:p14="http://schemas.microsoft.com/office/powerpoint/2010/main" val="91171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5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Een bereikbaar </a:t>
            </a:r>
            <a:r>
              <a:rPr lang="nl-BE" sz="2400" dirty="0" err="1"/>
              <a:t>hoboken</a:t>
            </a:r>
            <a:r>
              <a:rPr lang="nl-BE" sz="2400" dirty="0"/>
              <a:t> in het groen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pPr marL="228594" lvl="1">
              <a:spcBef>
                <a:spcPts val="1000"/>
              </a:spcBef>
            </a:pPr>
            <a:r>
              <a:rPr lang="nl-BE" sz="2000" b="1" dirty="0" err="1"/>
              <a:t>Heraanleg</a:t>
            </a:r>
            <a:r>
              <a:rPr lang="nl-BE" sz="2000" b="1" dirty="0"/>
              <a:t> Kioskplaats en Lelieplaats</a:t>
            </a:r>
            <a:r>
              <a:rPr lang="nl-BE" sz="2000" dirty="0"/>
              <a:t>: wij opteren voor e</a:t>
            </a:r>
            <a:r>
              <a:rPr lang="nl-NL" sz="2000" dirty="0"/>
              <a:t>en </a:t>
            </a:r>
            <a:r>
              <a:rPr lang="nl-NL" sz="2000" b="1" dirty="0"/>
              <a:t>aangenaam en groen centrum </a:t>
            </a:r>
            <a:r>
              <a:rPr lang="nl-NL" sz="2000" dirty="0"/>
              <a:t>waar het leuk vertoeven is, dat is ook goed voor de horeca en de middenstand. We gaan daarbij voor een </a:t>
            </a:r>
            <a:r>
              <a:rPr lang="nl-NL" sz="2000" b="1" dirty="0"/>
              <a:t>maximaal behoud van de parkeerplaatsen </a:t>
            </a:r>
            <a:r>
              <a:rPr lang="nl-NL" sz="2000" dirty="0"/>
              <a:t>door ze op een slimme manier te hertekenen en op vraag van de bewoners gaan we tevens voor het </a:t>
            </a:r>
            <a:r>
              <a:rPr lang="nl-NL" sz="2000" b="1" dirty="0"/>
              <a:t>behoud van de dubbele rijrichting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 </a:t>
            </a:r>
          </a:p>
          <a:p>
            <a:pPr marL="228594" lvl="1">
              <a:spcBef>
                <a:spcPts val="1000"/>
              </a:spcBef>
            </a:pPr>
            <a:r>
              <a:rPr lang="nl-NL" sz="2000" b="1" dirty="0"/>
              <a:t>Sint-</a:t>
            </a:r>
            <a:r>
              <a:rPr lang="nl-NL" sz="2000" b="1" dirty="0" err="1"/>
              <a:t>Bernardsesteenweg</a:t>
            </a:r>
            <a:r>
              <a:rPr lang="nl-NL" sz="2000" b="1" dirty="0"/>
              <a:t>, richting Hemiksem.</a:t>
            </a:r>
            <a:r>
              <a:rPr lang="nl-NL" sz="2000" dirty="0"/>
              <a:t> In erbarmelijke staat! We dringen bij de bevoegde overheid aan om hier eindelijk werk van te maken</a:t>
            </a:r>
          </a:p>
          <a:p>
            <a:pPr marL="228594" lvl="1">
              <a:spcBef>
                <a:spcPts val="1000"/>
              </a:spcBef>
            </a:pPr>
            <a:r>
              <a:rPr lang="nl-NL" sz="2000" b="1" dirty="0"/>
              <a:t>Hoofdstedenwijk</a:t>
            </a:r>
            <a:r>
              <a:rPr lang="nl-NL" sz="2000" dirty="0"/>
              <a:t>: de verenigde </a:t>
            </a:r>
            <a:r>
              <a:rPr lang="nl-NL" sz="2000" dirty="0" err="1"/>
              <a:t>Natieslaan</a:t>
            </a:r>
            <a:r>
              <a:rPr lang="nl-NL" sz="2000" dirty="0"/>
              <a:t> en diverse zijstraten verdienen hier een grondige opknapbeurt</a:t>
            </a:r>
          </a:p>
          <a:p>
            <a:pPr marL="228594" lvl="1">
              <a:spcBef>
                <a:spcPts val="1000"/>
              </a:spcBef>
            </a:pPr>
            <a:r>
              <a:rPr lang="nl-NL" sz="2000" b="1" dirty="0" err="1"/>
              <a:t>Antwerpsesteenweg</a:t>
            </a:r>
            <a:r>
              <a:rPr lang="nl-NL" sz="2000" dirty="0"/>
              <a:t>: </a:t>
            </a:r>
            <a:r>
              <a:rPr lang="nl-NL" sz="2000" dirty="0" err="1"/>
              <a:t>heraanleg</a:t>
            </a:r>
            <a:r>
              <a:rPr lang="nl-NL" sz="2000" dirty="0"/>
              <a:t> met een maximaal behoud aan parkeerplaatsen, maar ook met en verhoogd comfort voor fietsers en voetgangers</a:t>
            </a:r>
          </a:p>
          <a:p>
            <a:pPr marL="228594" lvl="1">
              <a:spcBef>
                <a:spcPts val="1000"/>
              </a:spcBef>
            </a:pPr>
            <a:r>
              <a:rPr lang="nl-NL" sz="2000" b="1" dirty="0" err="1"/>
              <a:t>Hobuechemtraat</a:t>
            </a:r>
            <a:r>
              <a:rPr lang="nl-NL" sz="2000" dirty="0"/>
              <a:t>: te smalle voetpaden, de aanleg van een </a:t>
            </a:r>
            <a:r>
              <a:rPr lang="nl-NL" sz="2000" b="1" dirty="0"/>
              <a:t>woonerf</a:t>
            </a:r>
            <a:r>
              <a:rPr lang="nl-NL" sz="2000" dirty="0"/>
              <a:t> zou hier soelaas kunnen bieden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424872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5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Een bereikbaar </a:t>
            </a:r>
            <a:r>
              <a:rPr lang="nl-BE" sz="2400" dirty="0" err="1"/>
              <a:t>hoboken</a:t>
            </a:r>
            <a:r>
              <a:rPr lang="nl-BE" sz="2400" dirty="0"/>
              <a:t> in het groen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pPr marL="228594" lvl="1">
              <a:spcBef>
                <a:spcPts val="1000"/>
              </a:spcBef>
            </a:pPr>
            <a:r>
              <a:rPr lang="nl-BE" sz="2000" dirty="0" err="1"/>
              <a:t>Heraanleg</a:t>
            </a:r>
            <a:r>
              <a:rPr lang="nl-BE" sz="2000" dirty="0"/>
              <a:t> van </a:t>
            </a:r>
            <a:r>
              <a:rPr lang="nl-BE" sz="2000" b="1" dirty="0"/>
              <a:t>Zandkamp aan de Schelde</a:t>
            </a:r>
            <a:r>
              <a:rPr lang="nl-BE" sz="2000" dirty="0"/>
              <a:t> om het wandelen aangenamer te maken + onderzoek of de inplanting van een </a:t>
            </a:r>
            <a:r>
              <a:rPr lang="nl-BE" sz="2000" b="1" dirty="0"/>
              <a:t>mobilhome parking</a:t>
            </a:r>
            <a:r>
              <a:rPr lang="nl-BE" sz="2000" dirty="0"/>
              <a:t> mogelijk is om zo toeristen naar ons district te lokken die vandaaruit ook Antwerpen kunnen ontdekken</a:t>
            </a:r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Extra aandacht voor de staat van de voetpaden</a:t>
            </a:r>
            <a:r>
              <a:rPr lang="nl-BE" sz="2000" dirty="0"/>
              <a:t>: met de seniorenraad worden inleefwandelingen georganiseerd om de obstakels in kaart te  brengen en er zo gepaste oplossingen voor te vinden</a:t>
            </a:r>
          </a:p>
          <a:p>
            <a:pPr marL="228594" lvl="1">
              <a:spcBef>
                <a:spcPts val="1000"/>
              </a:spcBef>
            </a:pPr>
            <a:r>
              <a:rPr lang="nl-BE" sz="2000" dirty="0"/>
              <a:t>We gaan op zoek naar een </a:t>
            </a:r>
            <a:r>
              <a:rPr lang="nl-BE" sz="2000" b="1" dirty="0"/>
              <a:t>specifieke vrachtwagenparking </a:t>
            </a:r>
            <a:r>
              <a:rPr lang="nl-BE" sz="2000" dirty="0"/>
              <a:t>met camera bewaking: de vrachtwagens verdwijnen dan uit e starten en creëren extra parkeerplaatsen voor de bewoners</a:t>
            </a:r>
          </a:p>
          <a:p>
            <a:pPr marL="228594" lvl="1">
              <a:spcBef>
                <a:spcPts val="1000"/>
              </a:spcBef>
            </a:pPr>
            <a:r>
              <a:rPr lang="nl-BE" sz="2000" dirty="0"/>
              <a:t> We verhogen de leesbaarheid van het openbaar domein: w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 brengen de </a:t>
            </a:r>
            <a:r>
              <a:rPr lang="nl-NL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wildgroei aan verkeersborden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en </a:t>
            </a:r>
            <a:r>
              <a:rPr lang="nl-NL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overbodige verkeerslichten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 kaart en laten die verwijderen waar mogelijk. </a:t>
            </a:r>
            <a:endParaRPr lang="nl-BE" sz="2000" dirty="0"/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Werken door nutsbedrijven</a:t>
            </a:r>
            <a:r>
              <a:rPr lang="nl-BE" sz="2000" dirty="0"/>
              <a:t>: hier hebben we mee geijverd voor een aanpassing van de gedragscode, nu vooral een kwestie om die ook te laten naleven!</a:t>
            </a:r>
          </a:p>
          <a:p>
            <a:pPr marL="685782" lvl="2">
              <a:spcBef>
                <a:spcPts val="1000"/>
              </a:spcBef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91809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5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Een bereikbaar </a:t>
            </a:r>
            <a:r>
              <a:rPr lang="nl-BE" sz="2400" dirty="0" err="1"/>
              <a:t>hoboken</a:t>
            </a:r>
            <a:r>
              <a:rPr lang="nl-BE" sz="2400" dirty="0"/>
              <a:t> in het groen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pPr marL="228594" lvl="1">
              <a:spcBef>
                <a:spcPts val="1000"/>
              </a:spcBef>
            </a:pPr>
            <a:r>
              <a:rPr lang="nl-BE" sz="2000" dirty="0"/>
              <a:t>Verbetering van het </a:t>
            </a:r>
            <a:r>
              <a:rPr lang="nl-BE" sz="2000" b="1" dirty="0"/>
              <a:t>openbaar vervoer </a:t>
            </a:r>
            <a:r>
              <a:rPr lang="nl-BE" sz="2000" dirty="0"/>
              <a:t>in Hoboken!</a:t>
            </a:r>
          </a:p>
          <a:p>
            <a:pPr marL="685782" lvl="2">
              <a:spcBef>
                <a:spcPts val="1000"/>
              </a:spcBef>
            </a:pPr>
            <a:r>
              <a:rPr lang="nl-BE" sz="1600" dirty="0"/>
              <a:t>We pleiten voor het doortrekken van de </a:t>
            </a:r>
            <a:r>
              <a:rPr lang="nl-BE" sz="1600" b="1" dirty="0"/>
              <a:t>districtentram</a:t>
            </a:r>
            <a:r>
              <a:rPr lang="nl-BE" sz="1600" dirty="0"/>
              <a:t> naar Hoboken in plaats van te stoppen in </a:t>
            </a:r>
            <a:r>
              <a:rPr lang="nl-BE" sz="1600" dirty="0" err="1"/>
              <a:t>Wilrijk</a:t>
            </a:r>
            <a:endParaRPr lang="nl-BE" sz="1600" dirty="0"/>
          </a:p>
          <a:p>
            <a:pPr marL="685782" lvl="2">
              <a:spcBef>
                <a:spcPts val="1000"/>
              </a:spcBef>
            </a:pPr>
            <a:r>
              <a:rPr lang="nl-BE" sz="1600" dirty="0"/>
              <a:t>We blijven pleiten bij De Lijn voor </a:t>
            </a:r>
            <a:r>
              <a:rPr lang="nl-BE" sz="1600" b="1" dirty="0"/>
              <a:t>tram-en busverbindingen met voldoende frequentie </a:t>
            </a:r>
            <a:r>
              <a:rPr lang="nl-BE" sz="1600" dirty="0"/>
              <a:t>zodat de reistijden voor de reizigers beperkt blijven</a:t>
            </a:r>
          </a:p>
          <a:p>
            <a:pPr marL="685782" lvl="2">
              <a:spcBef>
                <a:spcPts val="1000"/>
              </a:spcBef>
            </a:pPr>
            <a:r>
              <a:rPr lang="nl-BE" sz="1600" b="1" dirty="0" err="1"/>
              <a:t>Heraanleg</a:t>
            </a:r>
            <a:r>
              <a:rPr lang="nl-BE" sz="1600" b="1" dirty="0"/>
              <a:t> van de stationsbuurt </a:t>
            </a:r>
            <a:r>
              <a:rPr lang="nl-BE" sz="1600" dirty="0"/>
              <a:t>zodat die aangenamer wordt voor treinreizigers</a:t>
            </a:r>
          </a:p>
          <a:p>
            <a:pPr marL="685782" lvl="2">
              <a:spcBef>
                <a:spcPts val="1000"/>
              </a:spcBef>
            </a:pPr>
            <a:r>
              <a:rPr lang="nl-BE" sz="1600" dirty="0"/>
              <a:t>We ijveren voor een </a:t>
            </a:r>
            <a:r>
              <a:rPr lang="nl-BE" sz="1600" b="1" dirty="0"/>
              <a:t>halte van de waterbus in Hoboken </a:t>
            </a:r>
            <a:r>
              <a:rPr lang="nl-BE" sz="1600" dirty="0"/>
              <a:t>zodat die ook voor ons district een waardig alternatief vervoersmiddel kan worden</a:t>
            </a:r>
          </a:p>
          <a:p>
            <a:pPr marL="457188" lvl="2" indent="0">
              <a:spcBef>
                <a:spcPts val="1000"/>
              </a:spcBef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79588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5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Een bereikbaar </a:t>
            </a:r>
            <a:r>
              <a:rPr lang="nl-BE" sz="2400" dirty="0" err="1"/>
              <a:t>hoboken</a:t>
            </a:r>
            <a:r>
              <a:rPr lang="nl-BE" sz="2400" dirty="0"/>
              <a:t> in het groen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pPr marL="228594" lvl="1">
              <a:spcBef>
                <a:spcPts val="1000"/>
              </a:spcBef>
            </a:pPr>
            <a:r>
              <a:rPr lang="nl-BE" sz="2000" dirty="0"/>
              <a:t>Hoboken in stand houden als een groen district: fiets en wandelroutes in kaart brengen om een ware </a:t>
            </a:r>
            <a:r>
              <a:rPr lang="nl-BE" sz="2000" b="1" dirty="0"/>
              <a:t>groene wandelring </a:t>
            </a:r>
            <a:r>
              <a:rPr lang="nl-BE" sz="2000" dirty="0"/>
              <a:t>in en rond Hoboken tot stand te brengen</a:t>
            </a:r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Verfraaiing</a:t>
            </a:r>
            <a:r>
              <a:rPr lang="nl-BE" sz="2000" dirty="0"/>
              <a:t> omgeving van de </a:t>
            </a:r>
            <a:r>
              <a:rPr lang="nl-BE" sz="2000" b="1" dirty="0"/>
              <a:t>vijvers</a:t>
            </a:r>
            <a:r>
              <a:rPr lang="nl-BE" sz="2000" dirty="0"/>
              <a:t>, voor zalige zomeravonden!</a:t>
            </a:r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Creatie van groenzones </a:t>
            </a:r>
            <a:r>
              <a:rPr lang="nl-BE" sz="2000" dirty="0"/>
              <a:t>die kwalitatief en bloemrijk kunnen (her)aangelegd worden</a:t>
            </a:r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Onderhoud</a:t>
            </a:r>
            <a:r>
              <a:rPr lang="nl-BE" sz="2000" dirty="0"/>
              <a:t>: veel groen vraagt ook veel onderhoud en dat moet nog beter op elkaar afgestemd worden. Niet dag 1 maaien en drie dagen later pas opruimen en/of de boomspiegels afwerken</a:t>
            </a:r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Bijenkasten</a:t>
            </a:r>
            <a:r>
              <a:rPr lang="nl-BE" sz="2000" dirty="0"/>
              <a:t> en bijkomende aanleg van </a:t>
            </a:r>
            <a:r>
              <a:rPr lang="nl-BE" sz="2000" b="1" dirty="0"/>
              <a:t>bloemperken</a:t>
            </a:r>
            <a:r>
              <a:rPr lang="nl-BE" sz="2000" dirty="0"/>
              <a:t> geven Hoboken nog extra kleur!</a:t>
            </a:r>
          </a:p>
        </p:txBody>
      </p:sp>
    </p:spTree>
    <p:extLst>
      <p:ext uri="{BB962C8B-B14F-4D97-AF65-F5344CB8AC3E}">
        <p14:creationId xmlns:p14="http://schemas.microsoft.com/office/powerpoint/2010/main" val="3635423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 err="1"/>
              <a:t>hoboken</a:t>
            </a:r>
            <a:r>
              <a:rPr lang="nl-BE" sz="2400" dirty="0"/>
              <a:t> respecteert zijn verleden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pPr marL="228594" lvl="1">
              <a:spcBef>
                <a:spcPts val="1000"/>
              </a:spcBef>
            </a:pPr>
            <a:r>
              <a:rPr lang="nl-BE" sz="2000" b="1" dirty="0"/>
              <a:t>Onroerend erfgoed </a:t>
            </a:r>
            <a:r>
              <a:rPr lang="nl-BE" sz="2000" dirty="0"/>
              <a:t>blijvend koesteren. Na de restauratie van de Belvedère, het districtshuis, </a:t>
            </a:r>
            <a:r>
              <a:rPr lang="nl-BE" sz="2000" dirty="0" err="1"/>
              <a:t>Cockerillhof</a:t>
            </a:r>
            <a:r>
              <a:rPr lang="nl-BE" sz="2000" dirty="0"/>
              <a:t> enz. zien we nu graag </a:t>
            </a:r>
            <a:r>
              <a:rPr lang="nl-BE" sz="2000" b="1" dirty="0"/>
              <a:t>kasteel </a:t>
            </a:r>
            <a:r>
              <a:rPr lang="nl-BE" sz="2000" b="1" dirty="0" err="1"/>
              <a:t>Broydenborg</a:t>
            </a:r>
            <a:r>
              <a:rPr lang="nl-BE" sz="2000" b="1" dirty="0"/>
              <a:t> </a:t>
            </a:r>
            <a:r>
              <a:rPr lang="nl-BE" sz="2000" dirty="0"/>
              <a:t>aangepakt worden. </a:t>
            </a:r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Jeugd warm maken </a:t>
            </a:r>
            <a:r>
              <a:rPr lang="nl-BE" sz="2000" dirty="0"/>
              <a:t>voor onroerend erfgoed, samen met de heemkundige kring en de Fort gidsen</a:t>
            </a:r>
            <a:endParaRPr lang="nl-BE" sz="2000" b="1" dirty="0"/>
          </a:p>
          <a:p>
            <a:pPr marL="228594" lvl="1">
              <a:spcBef>
                <a:spcPts val="1000"/>
              </a:spcBef>
            </a:pPr>
            <a:r>
              <a:rPr lang="nl-BE" sz="2000" dirty="0"/>
              <a:t>Extra aandacht</a:t>
            </a:r>
            <a:r>
              <a:rPr lang="nl-BE" sz="2000" b="1" dirty="0"/>
              <a:t> in 2026 voor het 100-jarig bestaan van de wijk </a:t>
            </a:r>
            <a:r>
              <a:rPr lang="nl-BE" sz="2000" b="1" dirty="0" err="1"/>
              <a:t>Moretusburg</a:t>
            </a:r>
            <a:endParaRPr lang="nl-BE" sz="2000" b="1" dirty="0"/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Ook funerair erfgoed </a:t>
            </a:r>
            <a:r>
              <a:rPr lang="nl-BE" sz="2000" dirty="0"/>
              <a:t>op de begraafplaats van Hoboken verliezen we niet uit het oog! Tegelijkertijd zorgen we voor een </a:t>
            </a:r>
            <a:r>
              <a:rPr lang="nl-BE" sz="2000" b="1" dirty="0"/>
              <a:t>opwaardering van de </a:t>
            </a:r>
            <a:r>
              <a:rPr lang="nl-BE" sz="2000" b="1" err="1"/>
              <a:t>kinderbegraafplaats</a:t>
            </a:r>
            <a:r>
              <a:rPr lang="nl-BE" sz="2000" b="1"/>
              <a:t>.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3823131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7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 err="1"/>
              <a:t>hoboken</a:t>
            </a:r>
            <a:r>
              <a:rPr lang="nl-BE" sz="2400" dirty="0"/>
              <a:t> als ondernemend district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pPr marL="228594" lvl="1">
              <a:spcBef>
                <a:spcPts val="1000"/>
              </a:spcBef>
            </a:pPr>
            <a:r>
              <a:rPr lang="nl-BE" sz="2000" b="1" dirty="0"/>
              <a:t>De wekelijkse markten </a:t>
            </a:r>
            <a:r>
              <a:rPr lang="nl-BE" sz="2000" dirty="0"/>
              <a:t>worden blijvend ondersteund: het marktgebeuren en de marktbeleving worden waar mogelijk nog aantrekkelijker gemaakt </a:t>
            </a:r>
          </a:p>
          <a:p>
            <a:pPr marL="228594" lvl="1">
              <a:spcBef>
                <a:spcPts val="1000"/>
              </a:spcBef>
            </a:pPr>
            <a:r>
              <a:rPr lang="nl-BE" sz="2000" dirty="0"/>
              <a:t>Diversiteit brengen in het marktgebeuren door de organisatie van </a:t>
            </a:r>
            <a:r>
              <a:rPr lang="nl-BE" sz="2000" b="1" dirty="0"/>
              <a:t>themamarkten</a:t>
            </a:r>
            <a:r>
              <a:rPr lang="nl-BE" sz="2000" dirty="0"/>
              <a:t> zoals een boekenmarkt, een muziekmarkt. Meer marktbeleving = méér animo = beter voor de horeca, de middenstand, de </a:t>
            </a:r>
            <a:r>
              <a:rPr lang="nl-BE" sz="2000" dirty="0" err="1"/>
              <a:t>Hobokenaar</a:t>
            </a:r>
            <a:endParaRPr lang="nl-BE" sz="2000" dirty="0"/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Horeca en middenstand actief betrekken </a:t>
            </a:r>
            <a:r>
              <a:rPr lang="nl-BE" sz="2000" dirty="0"/>
              <a:t>bij de diverse activiteiten</a:t>
            </a:r>
          </a:p>
          <a:p>
            <a:pPr marL="228594" lvl="1">
              <a:spcBef>
                <a:spcPts val="1000"/>
              </a:spcBef>
            </a:pPr>
            <a:r>
              <a:rPr lang="nl-BE" sz="2000" dirty="0"/>
              <a:t>Organisatie van een </a:t>
            </a:r>
            <a:r>
              <a:rPr lang="nl-BE" sz="2000" b="1" dirty="0"/>
              <a:t>jaarlijks evenement </a:t>
            </a:r>
            <a:r>
              <a:rPr lang="nl-BE" sz="2000" dirty="0"/>
              <a:t>waarbij </a:t>
            </a:r>
            <a:r>
              <a:rPr lang="nl-BE" sz="2000" b="1" dirty="0"/>
              <a:t>jaarlijks prijzen</a:t>
            </a:r>
            <a:r>
              <a:rPr lang="nl-BE" sz="2000" dirty="0"/>
              <a:t> worden uitgereikt aan handelaars en ondernemers, bv. voor de beste nieuwkomer, de jongste starter enz. </a:t>
            </a:r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Sensibiliseringscampagne</a:t>
            </a:r>
            <a:r>
              <a:rPr lang="nl-BE" sz="2000" dirty="0"/>
              <a:t> voor handelaars en ondernemers om hun </a:t>
            </a:r>
            <a:r>
              <a:rPr lang="nl-BE" sz="2000" b="1" dirty="0"/>
              <a:t>zaak toegankelijk</a:t>
            </a:r>
            <a:r>
              <a:rPr lang="nl-BE" sz="2000" dirty="0"/>
              <a:t> te </a:t>
            </a:r>
            <a:r>
              <a:rPr lang="nl-BE" sz="2000" b="1" dirty="0"/>
              <a:t>maken</a:t>
            </a:r>
            <a:r>
              <a:rPr lang="nl-BE" sz="2000" dirty="0"/>
              <a:t> voor mensen minder mobiele klanten = een win-win voor iedereen </a:t>
            </a:r>
          </a:p>
        </p:txBody>
      </p:sp>
    </p:spTree>
    <p:extLst>
      <p:ext uri="{BB962C8B-B14F-4D97-AF65-F5344CB8AC3E}">
        <p14:creationId xmlns:p14="http://schemas.microsoft.com/office/powerpoint/2010/main" val="42415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22C410A-612C-0B4F-5AD8-E865B147CA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DE94DF-15E8-F946-BE95-89225E8AA2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dirty="0"/>
              <a:t>Voor méér veiligheid en minder overlast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79C2837-3B34-32FA-96C0-58047398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Voor een toekomst in Hoboken en voor een Hoboken met toekomst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2F1FAA-BAAB-DCC9-C92E-380E1F2E9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Overzicht - 9 thema’s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519B971-CCB7-D49F-D992-CE64E43986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dirty="0"/>
              <a:t>In Hoboken telt iedereen mee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B3A3DC3-0576-CE78-D61A-B52E7D1EC5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BE" dirty="0"/>
              <a:t>Voor een verenigd Hoboken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149B2B7-A8E6-0E04-78C8-33B9F6D961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BE" dirty="0"/>
              <a:t>In Hoboken dragen we zorg voor elkaar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53B58D46-5B0C-B94B-A847-2F89F0E491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BE" dirty="0"/>
              <a:t>Een bereikbaar Hoboken in het groen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7DDBD8B-4922-9220-4BA4-B04DCB7AC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l-BE" dirty="0"/>
              <a:t>Hoboken respecteert zijn verleden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3BCC9AEF-809C-F19A-584D-0D9998BA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3A4EFE2-C9A6-4254-18BE-12C4E727C5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79A21C5-758C-485C-3DC1-E2DF9C3972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9EF07C0C-5695-B497-B08C-EF50B02A1E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49F503DB-5F7A-B774-5399-6039FA2150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135B9088-38D0-A713-4F19-113F46CCAE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003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8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 err="1"/>
              <a:t>hoboken</a:t>
            </a:r>
            <a:r>
              <a:rPr lang="nl-BE" sz="2400" dirty="0"/>
              <a:t> als diervriendelijk district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pPr marL="228594" lvl="1">
              <a:spcBef>
                <a:spcPts val="1000"/>
              </a:spcBef>
            </a:pPr>
            <a:r>
              <a:rPr lang="nl-BE" sz="2000" b="1" dirty="0"/>
              <a:t>Initiatieven om huisdiereigenaars samen te brengen</a:t>
            </a:r>
            <a:r>
              <a:rPr lang="nl-BE" sz="2000" dirty="0"/>
              <a:t> om nuttige tips en weetjes uit te wisselen, bv. in verband met de juiste instellingen van de chip zodat die ook effectief kan uitgelezen worden</a:t>
            </a:r>
          </a:p>
          <a:p>
            <a:pPr marL="228594" lvl="1">
              <a:spcBef>
                <a:spcPts val="1000"/>
              </a:spcBef>
            </a:pPr>
            <a:r>
              <a:rPr lang="nl-BE" sz="2000" dirty="0"/>
              <a:t>Uitbreiding van de </a:t>
            </a:r>
            <a:r>
              <a:rPr lang="nl-BE" sz="2000" b="1" dirty="0"/>
              <a:t>meldingskaart</a:t>
            </a:r>
            <a:r>
              <a:rPr lang="nl-BE" sz="2000" dirty="0"/>
              <a:t> om </a:t>
            </a:r>
            <a:r>
              <a:rPr lang="nl-BE" sz="2000" b="1" dirty="0"/>
              <a:t>dierenverwaarlozing</a:t>
            </a:r>
            <a:r>
              <a:rPr lang="nl-BE" sz="2000" dirty="0"/>
              <a:t> te kunnen aankaarten</a:t>
            </a:r>
          </a:p>
          <a:p>
            <a:pPr marL="228594" lvl="1">
              <a:spcBef>
                <a:spcPts val="1000"/>
              </a:spcBef>
            </a:pPr>
            <a:r>
              <a:rPr lang="nl-BE" sz="2000" dirty="0"/>
              <a:t>Ter beschikking stellen van </a:t>
            </a:r>
            <a:r>
              <a:rPr lang="nl-BE" sz="2000" b="1" dirty="0"/>
              <a:t>dierenstickers</a:t>
            </a:r>
            <a:r>
              <a:rPr lang="nl-BE" sz="2000" dirty="0"/>
              <a:t> zodat hulpverleners weten dat er huisdieren aanwezig zijn</a:t>
            </a:r>
          </a:p>
          <a:p>
            <a:pPr marL="228594" lvl="1">
              <a:spcBef>
                <a:spcPts val="1000"/>
              </a:spcBef>
            </a:pPr>
            <a:r>
              <a:rPr lang="nl-BE" sz="2000" dirty="0"/>
              <a:t>Eventuele aanleg van een </a:t>
            </a:r>
            <a:r>
              <a:rPr lang="nl-BE" sz="2000" b="1" dirty="0"/>
              <a:t>hondenvijver</a:t>
            </a:r>
            <a:r>
              <a:rPr lang="nl-BE" sz="2000" dirty="0"/>
              <a:t>, want bij echt warm weer hebben ook de viervoeters nood aan verkoeling </a:t>
            </a:r>
          </a:p>
        </p:txBody>
      </p:sp>
    </p:spTree>
    <p:extLst>
      <p:ext uri="{BB962C8B-B14F-4D97-AF65-F5344CB8AC3E}">
        <p14:creationId xmlns:p14="http://schemas.microsoft.com/office/powerpoint/2010/main" val="2962112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9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Voor en door de </a:t>
            </a:r>
            <a:r>
              <a:rPr lang="nl-BE" sz="2400" dirty="0" err="1"/>
              <a:t>HobokenaaR</a:t>
            </a:r>
            <a:endParaRPr lang="nl-BE" sz="2400" dirty="0"/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pPr marL="228594" lvl="1">
              <a:spcBef>
                <a:spcPts val="1000"/>
              </a:spcBef>
            </a:pPr>
            <a:r>
              <a:rPr lang="nl-BE" sz="2000" dirty="0"/>
              <a:t>Nieuwe inwoners actiever betrekken bij het reilen en zeilen in Hoboken door middel van informatieve pakketten. </a:t>
            </a:r>
            <a:r>
              <a:rPr lang="nl-BE" sz="2000"/>
              <a:t>Een </a:t>
            </a:r>
            <a:r>
              <a:rPr lang="nl-BE" sz="2000" dirty="0"/>
              <a:t>“</a:t>
            </a:r>
            <a:r>
              <a:rPr lang="nl-BE" sz="2000" b="1" dirty="0"/>
              <a:t>canon van Hoboken</a:t>
            </a:r>
            <a:r>
              <a:rPr lang="nl-BE" sz="2000" dirty="0"/>
              <a:t>” naar het Vlaamse voorbeeld!</a:t>
            </a:r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Vliegende colleges</a:t>
            </a:r>
            <a:r>
              <a:rPr lang="nl-BE" sz="2000" dirty="0"/>
              <a:t> of wijkcolleges: de districtsschepenen en de districtsburgemeester gaan naar de mensen toe om hun vragen te beantwoorden, problemen te detecteren en op te volgen enz.</a:t>
            </a:r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Straatvrijwilligers</a:t>
            </a:r>
            <a:r>
              <a:rPr lang="nl-BE" sz="2000" dirty="0"/>
              <a:t> = de burgers die met knijpers en rode vuilzakken het zwerfvuil te lijf gaan. Het blijft helaas nodig en we zijn die vrijwilligers daar </a:t>
            </a:r>
            <a:r>
              <a:rPr lang="nl-BE" sz="2000" b="1" dirty="0"/>
              <a:t>uitermate dankbaar voor</a:t>
            </a:r>
            <a:r>
              <a:rPr lang="nl-BE" sz="2000" dirty="0"/>
              <a:t>. We zetten deze vrijwilligers dan ook graag </a:t>
            </a:r>
            <a:r>
              <a:rPr lang="nl-BE" sz="2000" b="1" dirty="0"/>
              <a:t>jaarlijks in de bloemetjes </a:t>
            </a:r>
          </a:p>
          <a:p>
            <a:pPr marL="228594" lvl="1">
              <a:spcBef>
                <a:spcPts val="1000"/>
              </a:spcBef>
            </a:pPr>
            <a:r>
              <a:rPr lang="nl-BE" sz="2000" b="1" dirty="0"/>
              <a:t>Omzichtig omspringen met de beschikbare budgetten</a:t>
            </a:r>
            <a:r>
              <a:rPr lang="nl-BE" sz="2000" dirty="0"/>
              <a:t>: het is </a:t>
            </a:r>
            <a:r>
              <a:rPr lang="nl-BE" sz="2000" dirty="0" err="1"/>
              <a:t>ùw</a:t>
            </a:r>
            <a:r>
              <a:rPr lang="nl-BE" sz="2000" dirty="0"/>
              <a:t> belastinggeld, u mag dus terecht verwachten dat dit niet door ramen en deuren wordt buiten gegooid, Dat deden we al en dat zullen we blijven doen</a:t>
            </a:r>
          </a:p>
        </p:txBody>
      </p:sp>
    </p:spTree>
    <p:extLst>
      <p:ext uri="{BB962C8B-B14F-4D97-AF65-F5344CB8AC3E}">
        <p14:creationId xmlns:p14="http://schemas.microsoft.com/office/powerpoint/2010/main" val="217417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0B2BE74-81BA-958E-77EF-C95B7E8DE64A}"/>
              </a:ext>
            </a:extLst>
          </p:cNvPr>
          <p:cNvSpPr/>
          <p:nvPr/>
        </p:nvSpPr>
        <p:spPr>
          <a:xfrm>
            <a:off x="3896138" y="4230415"/>
            <a:ext cx="3831564" cy="683917"/>
          </a:xfrm>
          <a:prstGeom prst="rect">
            <a:avLst/>
          </a:prstGeom>
          <a:solidFill>
            <a:srgbClr val="F8B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5400" b="1" dirty="0">
                <a:solidFill>
                  <a:schemeClr val="tx1"/>
                </a:solidFill>
              </a:rPr>
              <a:t>VRAGEN?</a:t>
            </a:r>
            <a:endParaRPr lang="nl-NL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3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92E9AE9-58FC-8809-D3F0-C5C22BFADC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BE" dirty="0"/>
              <a:t>7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5280AD-680A-9E2D-F199-273D76A8E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dirty="0"/>
              <a:t>Hoboken als ondernemend district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8DFCC17-9896-4049-65C7-6C1CD28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Voor een toekomst in Hoboken en voor een Hoboken met toekomst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DADAB9-6EDE-D3EA-D98B-5E33C44571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sz="2400" dirty="0"/>
              <a:t>Overzicht</a:t>
            </a:r>
            <a:r>
              <a:rPr lang="nl-BE" dirty="0"/>
              <a:t> </a:t>
            </a:r>
            <a:r>
              <a:rPr lang="nl-BE" sz="2400" dirty="0"/>
              <a:t>thema’s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95393F2-954C-44E6-459D-5032E910B1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dirty="0"/>
              <a:t>Hoboken als diervriendelijk district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8063EBF-3ED0-7490-73F5-B34F4717D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BE" dirty="0"/>
              <a:t>Voor en door de Hobokenaar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45E1CC5-F778-3413-708C-B311A2E6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4BFF874-0D5D-8C0D-124E-7C96264B1E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l-BE" dirty="0"/>
              <a:t>8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E217B72-C9B7-A774-4076-CB81199D63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l-BE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1786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sz="2400" dirty="0"/>
              <a:t>Voor méér veiligheid en minder overlast</a:t>
            </a:r>
            <a:r>
              <a:rPr lang="nl-BE" dirty="0"/>
              <a:t> 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/>
        <p:txBody>
          <a:bodyPr/>
          <a:lstStyle/>
          <a:p>
            <a:r>
              <a:rPr lang="nl-BE" sz="2400" dirty="0"/>
              <a:t>Overdreven snelheid blijft een probleem, sommigen wanen zich op een circuit! We pleiten er dan ook voor om meer gebruik te maken van </a:t>
            </a:r>
            <a:r>
              <a:rPr lang="nl-BE" sz="2400" b="1" dirty="0"/>
              <a:t>verplaatsbare camera’s</a:t>
            </a:r>
          </a:p>
          <a:p>
            <a:r>
              <a:rPr lang="nl-BE" sz="2400" dirty="0"/>
              <a:t>Snelheidsremmers blijven helaas ook noodzakelijk: we stappen wel af van </a:t>
            </a:r>
            <a:r>
              <a:rPr lang="nl-BE" sz="2400" b="1" dirty="0"/>
              <a:t>de gekende kussens, </a:t>
            </a:r>
            <a:r>
              <a:rPr lang="nl-BE" sz="2400" dirty="0"/>
              <a:t>daar liggen er intussen genoeg van, toch? We opteren daarom voor slimmere oplossingen zoals </a:t>
            </a:r>
            <a:r>
              <a:rPr lang="nl-BE" sz="2400" b="1" dirty="0"/>
              <a:t>optische versmallingen</a:t>
            </a:r>
          </a:p>
          <a:p>
            <a:r>
              <a:rPr lang="nl-BE" sz="2400" b="1" dirty="0"/>
              <a:t>Stoepparkeren aanpakken, </a:t>
            </a:r>
            <a:r>
              <a:rPr lang="nl-BE" sz="2400" dirty="0"/>
              <a:t>uitermate hinderlijk én het beschadigt het openbaar domein</a:t>
            </a:r>
          </a:p>
          <a:p>
            <a:r>
              <a:rPr lang="nl-BE" sz="2400" b="1" dirty="0"/>
              <a:t>Controle en toezicht verhogen, </a:t>
            </a:r>
            <a:r>
              <a:rPr lang="nl-BE" sz="2400" dirty="0"/>
              <a:t>vooral in de nabijheid van </a:t>
            </a:r>
            <a:r>
              <a:rPr lang="nl-BE" sz="2400" b="1" dirty="0"/>
              <a:t>scholen</a:t>
            </a:r>
            <a:r>
              <a:rPr lang="nl-BE" sz="2400" dirty="0"/>
              <a:t> maar daar niet alleen, ook de omgeving van </a:t>
            </a:r>
            <a:r>
              <a:rPr lang="nl-BE" sz="2400" b="1" dirty="0"/>
              <a:t>dienstencentra</a:t>
            </a:r>
            <a:r>
              <a:rPr lang="nl-BE" sz="2400" dirty="0"/>
              <a:t> verdienen een verhoogd veiligheidstoezicht</a:t>
            </a:r>
            <a:endParaRPr lang="nl-BE" sz="2400" b="1" dirty="0"/>
          </a:p>
          <a:p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55245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Voor méér veiligheid en minder overlast 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r>
              <a:rPr lang="nl-BE" sz="2400" b="1" dirty="0"/>
              <a:t>De zichtbare aanwezigheid </a:t>
            </a:r>
            <a:r>
              <a:rPr lang="nl-BE" sz="2400" dirty="0"/>
              <a:t>van politiecombi’s en/of fietspolitie moet omhoog om overlast in al zijn vormen te bestrijden: méér toezicht dus op de juiste plaatsen én op het juiste moment, dus ook na de werkuren! </a:t>
            </a:r>
            <a:r>
              <a:rPr lang="nl-BE" sz="2400" b="1" dirty="0"/>
              <a:t>Overlast stopt niet om 17.00 uur</a:t>
            </a:r>
          </a:p>
          <a:p>
            <a:r>
              <a:rPr lang="nl-BE" sz="2400" b="1" dirty="0"/>
              <a:t>Jeugdinterventiewerk </a:t>
            </a:r>
            <a:r>
              <a:rPr lang="nl-BE" sz="2400" dirty="0"/>
              <a:t>blijft van belang, bij voorkeur preventief maar ook repressief als het niet anders kan. </a:t>
            </a:r>
            <a:r>
              <a:rPr lang="nl-BE" sz="2400" b="1" dirty="0"/>
              <a:t>Wegkijken van de problemen is geen optie meer! </a:t>
            </a:r>
          </a:p>
          <a:p>
            <a:r>
              <a:rPr lang="nl-BE" sz="2400" b="1" dirty="0"/>
              <a:t>Sluikstorters </a:t>
            </a:r>
            <a:r>
              <a:rPr lang="nl-BE" sz="2400" dirty="0"/>
              <a:t>op de hielen zitten met camera’s en zwaardere boetes, anders blijft het dweilen met de kraan open. Ook kleiner zwerfvuil moet strenger aangepakt worden. 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696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Voor méér veiligheid en minder overlast 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 Cn"/>
                <a:ea typeface="+mn-ea"/>
                <a:cs typeface="+mn-cs"/>
              </a:rPr>
              <a:t>Het 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 Cn"/>
                <a:ea typeface="+mn-ea"/>
                <a:cs typeface="+mn-cs"/>
              </a:rPr>
              <a:t>gebruik van lachgas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 Cn"/>
                <a:ea typeface="+mn-ea"/>
                <a:cs typeface="+mn-cs"/>
              </a:rPr>
              <a:t> is helemaal niet meer om te lachen! We bekijken hoe dit efficiënt kan ontmoedigd worden.</a:t>
            </a:r>
          </a:p>
          <a:p>
            <a:r>
              <a:rPr lang="nl-BE" sz="2400" dirty="0">
                <a:solidFill>
                  <a:prstClr val="black"/>
                </a:solidFill>
                <a:latin typeface="HelveticaNeueLT Std Cn"/>
              </a:rPr>
              <a:t>Ook hondenpoep blijft enorm storend: we stellen ons als district kandidaat voor een </a:t>
            </a:r>
            <a:r>
              <a:rPr lang="nl-BE" sz="2400" b="1" dirty="0">
                <a:solidFill>
                  <a:prstClr val="black"/>
                </a:solidFill>
                <a:latin typeface="HelveticaNeueLT Std Cn"/>
              </a:rPr>
              <a:t>proefproject</a:t>
            </a:r>
            <a:r>
              <a:rPr lang="nl-BE" sz="2400" dirty="0">
                <a:solidFill>
                  <a:prstClr val="black"/>
                </a:solidFill>
                <a:latin typeface="HelveticaNeueLT Std Cn"/>
              </a:rPr>
              <a:t> met speciale </a:t>
            </a:r>
            <a:r>
              <a:rPr lang="nl-BE" sz="2400" b="1" dirty="0">
                <a:solidFill>
                  <a:prstClr val="black"/>
                </a:solidFill>
                <a:latin typeface="HelveticaNeueLT Std Cn"/>
              </a:rPr>
              <a:t>hondenpoepvuilbakken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136746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In Hoboken telt iedereen mee - kinderen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r>
              <a:rPr lang="nl-BE" sz="2400" b="1" dirty="0"/>
              <a:t>Kinderen zijn onze toekomst, </a:t>
            </a:r>
            <a:r>
              <a:rPr lang="nl-BE" sz="2400" dirty="0"/>
              <a:t>zij moeten zich goed voelen in hun vel. Samen met scholen en verenigingen gaan we voor een </a:t>
            </a:r>
            <a:r>
              <a:rPr lang="nl-BE" sz="2400" b="1" dirty="0"/>
              <a:t>project</a:t>
            </a:r>
            <a:r>
              <a:rPr lang="nl-BE" sz="2400" dirty="0"/>
              <a:t> rond het </a:t>
            </a:r>
            <a:r>
              <a:rPr lang="nl-BE" sz="2400" b="1" dirty="0"/>
              <a:t>mentaal welzijn</a:t>
            </a:r>
            <a:r>
              <a:rPr lang="nl-BE" sz="2400" dirty="0"/>
              <a:t> van kinderen en het </a:t>
            </a:r>
            <a:r>
              <a:rPr lang="nl-BE" sz="2400" b="1" dirty="0"/>
              <a:t>vermijden van </a:t>
            </a:r>
            <a:r>
              <a:rPr lang="nl-BE" sz="2400" dirty="0"/>
              <a:t>elke vorm van</a:t>
            </a:r>
            <a:r>
              <a:rPr lang="nl-BE" sz="2400" b="1" dirty="0"/>
              <a:t> pestgedrag</a:t>
            </a:r>
          </a:p>
          <a:p>
            <a:r>
              <a:rPr lang="nl-BE" sz="2400" dirty="0"/>
              <a:t>Ter ondersteuning van werkende ouders, zetten we in op nog meer </a:t>
            </a:r>
            <a:r>
              <a:rPr lang="nl-BE" sz="2400" b="1" dirty="0"/>
              <a:t>speelkampen</a:t>
            </a:r>
            <a:r>
              <a:rPr lang="nl-BE" sz="2400" dirty="0"/>
              <a:t>. Die zijn een geweldig succes gebleken maar ze zijn te snel volgeboekt. We bekijken dus hoe we dat aanbod kunnen verruimen. Ook </a:t>
            </a:r>
            <a:r>
              <a:rPr lang="nl-BE" sz="2400" b="1" dirty="0"/>
              <a:t>extra plaatsen in de kinderopvang</a:t>
            </a:r>
            <a:r>
              <a:rPr lang="nl-BE" sz="2400" dirty="0"/>
              <a:t> in Hoboken zijn voor de werkende Hobokenaar meer dan welkom</a:t>
            </a:r>
          </a:p>
          <a:p>
            <a:r>
              <a:rPr lang="nl-BE" sz="2400" dirty="0"/>
              <a:t>We gaan verder met de </a:t>
            </a:r>
            <a:r>
              <a:rPr lang="nl-BE" sz="2400" b="1" dirty="0"/>
              <a:t>modernisering van de speeltuinen </a:t>
            </a:r>
            <a:r>
              <a:rPr lang="nl-BE" sz="2400" dirty="0"/>
              <a:t>en we kijken of er nog </a:t>
            </a:r>
            <a:r>
              <a:rPr lang="nl-BE" sz="2400" b="1" dirty="0"/>
              <a:t>extra kleinere speeltuintjes </a:t>
            </a:r>
            <a:r>
              <a:rPr lang="nl-BE" sz="2400" dirty="0"/>
              <a:t>kunnen worden voorzien</a:t>
            </a:r>
          </a:p>
        </p:txBody>
      </p:sp>
    </p:spTree>
    <p:extLst>
      <p:ext uri="{BB962C8B-B14F-4D97-AF65-F5344CB8AC3E}">
        <p14:creationId xmlns:p14="http://schemas.microsoft.com/office/powerpoint/2010/main" val="30249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In Hoboken telt iedereen mee - kinderen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r>
              <a:rPr lang="nl-BE" sz="2400" b="1" dirty="0"/>
              <a:t>Huiswerkbegeleiding</a:t>
            </a:r>
            <a:r>
              <a:rPr lang="nl-BE" sz="2400" dirty="0"/>
              <a:t>, </a:t>
            </a:r>
            <a:r>
              <a:rPr lang="nl-BE" sz="2400" b="1" dirty="0"/>
              <a:t>taallessen</a:t>
            </a:r>
            <a:r>
              <a:rPr lang="nl-BE" sz="2400" dirty="0"/>
              <a:t>, </a:t>
            </a:r>
            <a:r>
              <a:rPr lang="nl-BE" sz="2400" b="1" dirty="0"/>
              <a:t>taalkampen</a:t>
            </a:r>
            <a:r>
              <a:rPr lang="nl-BE" sz="2400" dirty="0"/>
              <a:t> in samen werking met de scholen en diverse andere ondersteuning: we zien dat het werkt en dus gaan we daar nog meer op inzetten</a:t>
            </a:r>
          </a:p>
          <a:p>
            <a:r>
              <a:rPr lang="nl-BE" sz="2400" dirty="0"/>
              <a:t>Van belang is vooral kinderen en </a:t>
            </a:r>
            <a:r>
              <a:rPr lang="nl-BE" sz="2400" b="1" dirty="0"/>
              <a:t>de jeugd “mee te krijgen” in ons verhaal</a:t>
            </a:r>
            <a:r>
              <a:rPr lang="nl-BE" sz="2400" dirty="0"/>
              <a:t>: dat kan met verkeersopvoeding, ze warm maken voor de zorg voor het milieu en tegen zwerfvuil enz. </a:t>
            </a:r>
          </a:p>
        </p:txBody>
      </p:sp>
    </p:spTree>
    <p:extLst>
      <p:ext uri="{BB962C8B-B14F-4D97-AF65-F5344CB8AC3E}">
        <p14:creationId xmlns:p14="http://schemas.microsoft.com/office/powerpoint/2010/main" val="289458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0607D-AD60-C940-8C04-6FD561E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Thema 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708842-B928-31D9-A49C-72681E2D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B4B6-33C5-41FD-BF17-B117D7E8396E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24012-DE51-7200-AA4A-FB64A88E6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981230"/>
            <a:ext cx="11383644" cy="424732"/>
          </a:xfrm>
        </p:spPr>
        <p:txBody>
          <a:bodyPr/>
          <a:lstStyle/>
          <a:p>
            <a:r>
              <a:rPr lang="nl-BE" sz="2400" dirty="0"/>
              <a:t>In Hoboken telt iedereen mee – sporters </a:t>
            </a: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8AEBA51E-C59D-2176-2164-09A3211833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4341" y="1679713"/>
            <a:ext cx="11383963" cy="4095974"/>
          </a:xfrm>
        </p:spPr>
        <p:txBody>
          <a:bodyPr/>
          <a:lstStyle/>
          <a:p>
            <a:r>
              <a:rPr lang="nl-BE" sz="2400" b="1" dirty="0"/>
              <a:t>Gevestigde sportevenementen</a:t>
            </a:r>
            <a:r>
              <a:rPr lang="nl-BE" sz="2400" dirty="0"/>
              <a:t> zoals de 10 km van Hoboken, de </a:t>
            </a:r>
            <a:r>
              <a:rPr lang="nl-BE" sz="2400" dirty="0" err="1"/>
              <a:t>Jaak</a:t>
            </a:r>
            <a:r>
              <a:rPr lang="nl-BE" sz="2400" dirty="0"/>
              <a:t> </a:t>
            </a:r>
            <a:r>
              <a:rPr lang="nl-BE" sz="2400" dirty="0" err="1"/>
              <a:t>Schrammcross</a:t>
            </a:r>
            <a:r>
              <a:rPr lang="nl-BE" sz="2400" dirty="0"/>
              <a:t>, het Fit-festival blijven behouden en worden waar mogelijk in een modern jasje gestoken</a:t>
            </a:r>
          </a:p>
          <a:p>
            <a:r>
              <a:rPr lang="nl-BE" sz="2400" dirty="0"/>
              <a:t>Iedereen moet kunnen sporten, ook mensen met een beperking: </a:t>
            </a:r>
            <a:r>
              <a:rPr lang="nl-BE" sz="2400" b="1" dirty="0"/>
              <a:t>de diverse zgn. G-sport initiatieven</a:t>
            </a:r>
            <a:r>
              <a:rPr lang="nl-BE" sz="2400" dirty="0"/>
              <a:t> wordt blijvend gestimuleerd en ondersteund</a:t>
            </a:r>
          </a:p>
          <a:p>
            <a:r>
              <a:rPr lang="nl-BE" sz="2400" b="1" dirty="0"/>
              <a:t>Extra zoektocht naar locaties voor de diverse sportverenigingen</a:t>
            </a:r>
            <a:r>
              <a:rPr lang="nl-BE" sz="2400" dirty="0"/>
              <a:t>: nood aan extra voetbalpleinen, een locatie voor een turnvereniging, voor de zelfverdedigingssporten enz. </a:t>
            </a:r>
          </a:p>
          <a:p>
            <a:r>
              <a:rPr lang="nl-BE" sz="2400" dirty="0"/>
              <a:t>Fort 8 zou ideaal zijn om de diverse sportverenigingen in samen te brengen en er zo een waar </a:t>
            </a:r>
            <a:r>
              <a:rPr lang="nl-BE" sz="2400" b="1" dirty="0"/>
              <a:t>sportfort</a:t>
            </a:r>
            <a:r>
              <a:rPr lang="nl-BE" sz="2400" dirty="0"/>
              <a:t> van te maken: we blijven er als district voor ijveren omdat bij de hogere overheden voor elkaar te krijgen</a:t>
            </a:r>
          </a:p>
        </p:txBody>
      </p:sp>
    </p:spTree>
    <p:extLst>
      <p:ext uri="{BB962C8B-B14F-4D97-AF65-F5344CB8AC3E}">
        <p14:creationId xmlns:p14="http://schemas.microsoft.com/office/powerpoint/2010/main" val="34153193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-VA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FFC000"/>
      </a:accent1>
      <a:accent2>
        <a:srgbClr val="000000"/>
      </a:accent2>
      <a:accent3>
        <a:srgbClr val="B2B2B2"/>
      </a:accent3>
      <a:accent4>
        <a:srgbClr val="FEE599"/>
      </a:accent4>
      <a:accent5>
        <a:srgbClr val="BF9000"/>
      </a:accent5>
      <a:accent6>
        <a:srgbClr val="5F5F5F"/>
      </a:accent6>
      <a:hlink>
        <a:srgbClr val="FFC000"/>
      </a:hlink>
      <a:folHlink>
        <a:srgbClr val="000000"/>
      </a:folHlink>
    </a:clrScheme>
    <a:fontScheme name="N-VA">
      <a:majorFont>
        <a:latin typeface="HelveticaNeueLT Std Cn"/>
        <a:ea typeface=""/>
        <a:cs typeface=""/>
      </a:majorFont>
      <a:minorFont>
        <a:latin typeface="HelveticaNeueLT Std C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BC19"/>
        </a:solidFill>
        <a:ln>
          <a:noFill/>
        </a:ln>
      </a:spPr>
      <a:bodyPr rtlCol="0" anchor="ctr"/>
      <a:lstStyle>
        <a:defPPr algn="ctr">
          <a:defRPr sz="28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tx1"/>
        </a:solidFill>
      </a:spPr>
      <a:bodyPr vert="horz" lIns="91440" tIns="45720" rIns="91440" bIns="45720" rtlCol="0" anchor="ctr">
        <a:noAutofit/>
      </a:bodyPr>
      <a:lstStyle>
        <a:defPPr>
          <a:defRPr sz="32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3619fe-224c-4318-bb1f-d776d3d3d285">
      <Terms xmlns="http://schemas.microsoft.com/office/infopath/2007/PartnerControls"/>
    </lcf76f155ced4ddcb4097134ff3c332f>
    <TaxCatchAll xmlns="8beb9fed-407a-424c-8f51-cbe7cf1382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6F133C28D66D4C9733D481772591AF" ma:contentTypeVersion="14" ma:contentTypeDescription="Create a new document." ma:contentTypeScope="" ma:versionID="3d32de3a7866d154642c8fd6bd293443">
  <xsd:schema xmlns:xsd="http://www.w3.org/2001/XMLSchema" xmlns:xs="http://www.w3.org/2001/XMLSchema" xmlns:p="http://schemas.microsoft.com/office/2006/metadata/properties" xmlns:ns2="9b3619fe-224c-4318-bb1f-d776d3d3d285" xmlns:ns3="8beb9fed-407a-424c-8f51-cbe7cf13824a" targetNamespace="http://schemas.microsoft.com/office/2006/metadata/properties" ma:root="true" ma:fieldsID="addaf71c2c29500685b1fb9c5ef36e80" ns2:_="" ns3:_="">
    <xsd:import namespace="9b3619fe-224c-4318-bb1f-d776d3d3d285"/>
    <xsd:import namespace="8beb9fed-407a-424c-8f51-cbe7cf1382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619fe-224c-4318-bb1f-d776d3d3d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5d7ab5e-f279-4fd1-bc3d-0c1a526fe4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b9fed-407a-424c-8f51-cbe7cf13824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1d9e9fb-738a-471d-952c-a9eee5d70786}" ma:internalName="TaxCatchAll" ma:showField="CatchAllData" ma:web="8beb9fed-407a-424c-8f51-cbe7cf1382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B145A7-1A40-460F-AF17-5AD24A741A4B}">
  <ds:schemaRefs>
    <ds:schemaRef ds:uri="http://schemas.microsoft.com/office/2006/metadata/properties"/>
    <ds:schemaRef ds:uri="http://schemas.microsoft.com/office/infopath/2007/PartnerControls"/>
    <ds:schemaRef ds:uri="9b3619fe-224c-4318-bb1f-d776d3d3d285"/>
    <ds:schemaRef ds:uri="8beb9fed-407a-424c-8f51-cbe7cf13824a"/>
  </ds:schemaRefs>
</ds:datastoreItem>
</file>

<file path=customXml/itemProps2.xml><?xml version="1.0" encoding="utf-8"?>
<ds:datastoreItem xmlns:ds="http://schemas.openxmlformats.org/officeDocument/2006/customXml" ds:itemID="{0BD5A34D-E755-45D6-9D4A-ADB5636603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367845-92B9-46AF-A00B-95C91D015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3619fe-224c-4318-bb1f-d776d3d3d285"/>
    <ds:schemaRef ds:uri="8beb9fed-407a-424c-8f51-cbe7cf138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9139</TotalTime>
  <Words>2020</Words>
  <Application>Microsoft Office PowerPoint</Application>
  <PresentationFormat>Breedbeeld</PresentationFormat>
  <Paragraphs>152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HelveticaNeueLT Std Cn</vt:lpstr>
      <vt:lpstr>Verdana</vt:lpstr>
      <vt:lpstr>Kantoorthema</vt:lpstr>
      <vt:lpstr>PowerPoint-presentatie</vt:lpstr>
      <vt:lpstr>Voor een toekomst in Hoboken en voor een Hoboken met toekomst</vt:lpstr>
      <vt:lpstr>Voor een toekomst in Hoboken en voor een Hoboken met toekomst</vt:lpstr>
      <vt:lpstr>Thema 1</vt:lpstr>
      <vt:lpstr>Thema 1</vt:lpstr>
      <vt:lpstr>Thema 1</vt:lpstr>
      <vt:lpstr>Thema 2</vt:lpstr>
      <vt:lpstr>Thema 2</vt:lpstr>
      <vt:lpstr>Thema 2</vt:lpstr>
      <vt:lpstr>Thema 2</vt:lpstr>
      <vt:lpstr>Thema 3</vt:lpstr>
      <vt:lpstr>Thema 3</vt:lpstr>
      <vt:lpstr>Thema 4</vt:lpstr>
      <vt:lpstr>Thema 5</vt:lpstr>
      <vt:lpstr>Thema 5</vt:lpstr>
      <vt:lpstr>Thema 5</vt:lpstr>
      <vt:lpstr>Thema 5</vt:lpstr>
      <vt:lpstr>Thema 6</vt:lpstr>
      <vt:lpstr>Thema 7</vt:lpstr>
      <vt:lpstr>Thema 8</vt:lpstr>
      <vt:lpstr>Thema 9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Lynn Roels</dc:creator>
  <cp:lastModifiedBy>Kathelijne Toen</cp:lastModifiedBy>
  <cp:revision>264</cp:revision>
  <cp:lastPrinted>2019-06-20T09:47:18Z</cp:lastPrinted>
  <dcterms:created xsi:type="dcterms:W3CDTF">2019-05-23T07:57:34Z</dcterms:created>
  <dcterms:modified xsi:type="dcterms:W3CDTF">2024-09-01T07:45:44Z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0x0101006B6F133C28D66D4C9733D481772591AF</vt:lpwstr>
  </property>
</Properties>
</file>